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5"/>
  </p:handoutMasterIdLst>
  <p:sldIdLst>
    <p:sldId id="257" r:id="rId5"/>
    <p:sldId id="263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D8F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052" autoAdjust="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6.jpeg"/><Relationship Id="rId4" Type="http://schemas.openxmlformats.org/officeDocument/2006/relationships/image" Target="../media/image19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3183" y="2810042"/>
            <a:ext cx="9554817" cy="2387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Segoe Script" panose="030B0504020000000003" pitchFamily="66" charset="0"/>
              </a:rPr>
              <a:t>«Осень, осень в гости просим…»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4411" y="5534561"/>
            <a:ext cx="4918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Segoe Script" panose="030B0504020000000003" pitchFamily="66" charset="0"/>
              </a:rPr>
              <a:t>Осипова В.В.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  <a:latin typeface="Segoe Script" panose="030B0504020000000003" pitchFamily="66" charset="0"/>
              </a:rPr>
              <a:t>Малышкина Е.Г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53F0BE-9595-425D-B280-AC73ABC7820F}"/>
              </a:ext>
            </a:extLst>
          </p:cNvPr>
          <p:cNvSpPr txBox="1"/>
          <p:nvPr/>
        </p:nvSpPr>
        <p:spPr>
          <a:xfrm>
            <a:off x="539295" y="463826"/>
            <a:ext cx="10907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Segoe Print" panose="02000600000000000000" pitchFamily="2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2400" dirty="0">
                <a:latin typeface="Segoe Print" panose="02000600000000000000" pitchFamily="2" charset="0"/>
              </a:rPr>
              <a:t>Новосибирского района Новосибирской области – детский сад</a:t>
            </a:r>
          </a:p>
          <a:p>
            <a:pPr algn="ctr"/>
            <a:r>
              <a:rPr lang="ru-RU" sz="2400" dirty="0">
                <a:latin typeface="Segoe Print" panose="02000600000000000000" pitchFamily="2" charset="0"/>
              </a:rPr>
              <a:t>Комбинированного вида «Лучик»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655B0-FE3F-4189-8857-42E3F8827BCB}"/>
              </a:ext>
            </a:extLst>
          </p:cNvPr>
          <p:cNvSpPr txBox="1"/>
          <p:nvPr/>
        </p:nvSpPr>
        <p:spPr>
          <a:xfrm>
            <a:off x="1113183" y="2352862"/>
            <a:ext cx="9087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>
                <a:latin typeface="Segoe Print" panose="02000600000000000000" pitchFamily="2" charset="0"/>
              </a:rPr>
              <a:t>Проектная  деятельность во второй младшей группе</a:t>
            </a:r>
          </a:p>
          <a:p>
            <a:pPr algn="ctr"/>
            <a:r>
              <a:rPr lang="ru-RU" sz="2400" i="1" dirty="0">
                <a:latin typeface="Segoe Print" panose="02000600000000000000" pitchFamily="2" charset="0"/>
              </a:rPr>
              <a:t>на тему:</a:t>
            </a: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7"/>
            <a:ext cx="6210373" cy="194502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14136" y="1052867"/>
            <a:ext cx="8774812" cy="565818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  <a:t>Краткосрочный, продуктивно – познавательный</a:t>
            </a:r>
            <a:b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  <a:t>сроки реализации: 11.09.18 – 30.11.18</a:t>
            </a:r>
            <a:b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b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2400" u="sng" dirty="0">
                <a:solidFill>
                  <a:srgbClr val="002060"/>
                </a:solidFill>
                <a:latin typeface="Segoe Print" panose="02000600000000000000" pitchFamily="2" charset="0"/>
              </a:rPr>
              <a:t>Цель:</a:t>
            </a:r>
            <a: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  <a:t> Уточнить знания детей об осенних изменениях в природе, формирование творческого подхода к образовательной деятельности участников проекта.</a:t>
            </a:r>
            <a:b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b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2400" u="sng" dirty="0">
                <a:solidFill>
                  <a:srgbClr val="002060"/>
                </a:solidFill>
                <a:latin typeface="Segoe Print" panose="02000600000000000000" pitchFamily="2" charset="0"/>
              </a:rPr>
              <a:t>Задачи: </a:t>
            </a:r>
            <a: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  <a:t>- закрепление представления о приметах осени;</a:t>
            </a:r>
            <a:b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  <a:t>- уточнение знания признаков осени, состояния погоды, растительного мира;</a:t>
            </a:r>
            <a:b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  <a:t>- расширять представление о многообразии и пользе овощей и фруктов;</a:t>
            </a:r>
            <a:b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  <a:t>- формировать умение детей рассматривать иллюстрации, понимать их сюжет, отвечать на вопросы воспитателя.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0192" y="146947"/>
            <a:ext cx="6622701" cy="62222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Segoe Print" panose="02000600000000000000" pitchFamily="2" charset="0"/>
                <a:cs typeface="Segoe UI Light" panose="020B0502040204020203" pitchFamily="34" charset="0"/>
              </a:rPr>
              <a:t>Наш проект: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rgbClr val="002060"/>
                </a:solidFill>
                <a:latin typeface="Segoe Print" panose="02000600000000000000" pitchFamily="2" charset="0"/>
              </a:rPr>
              <a:t>Программно</a:t>
            </a:r>
            <a:r>
              <a:rPr lang="ru-RU" sz="4000" dirty="0">
                <a:solidFill>
                  <a:srgbClr val="002060"/>
                </a:solidFill>
                <a:latin typeface="Segoe Print" panose="02000600000000000000" pitchFamily="2" charset="0"/>
              </a:rPr>
              <a:t> – методическое обеспечение для реализации проекта</a:t>
            </a: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862541" y="238386"/>
            <a:ext cx="3376800" cy="189543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Segoe Print" panose="02000600000000000000" pitchFamily="2" charset="0"/>
                <a:cs typeface="Segoe UI Light" panose="020B0502040204020203" pitchFamily="34" charset="0"/>
              </a:rPr>
              <a:t>Подбор стихов, потешек, рассказов. Картины с изображение пейзажей, деревьев, животных, овощей.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79082" y="2259565"/>
            <a:ext cx="3376800" cy="189543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Segoe Print" panose="02000600000000000000" pitchFamily="2" charset="0"/>
                <a:cs typeface="Segoe UI Light" panose="020B0502040204020203" pitchFamily="34" charset="0"/>
              </a:rPr>
              <a:t>Размещение познавательного материала в экологической зоне. Сбор природного материала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79082" y="4405258"/>
            <a:ext cx="3376800" cy="231359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Segoe Print" panose="02000600000000000000" pitchFamily="2" charset="0"/>
                <a:cs typeface="Segoe UI Light" panose="020B0502040204020203" pitchFamily="34" charset="0"/>
              </a:rPr>
              <a:t>экскурсии в природу на территории детского сада, прогулки, беседы, заучивание стихов, прослушивание песен об осени, пальчиковые, дидактические игры, консультации для родителей. Изготовление осенних поделок с родителям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cs typeface="Segoe UI Light" panose="020B0502040204020203" pitchFamily="34" charset="0"/>
              </a:rPr>
              <a:t>и.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26567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sp>
        <p:nvSpPr>
          <p:cNvPr id="14" name="Прямоугольник 13">
            <a:hlinkClick r:id="" action="ppaction://hlinkshowjump?jump=nextslide">
              <a:snd r:embed="rId10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  <a:cs typeface="Segoe UI Light" panose="020B0502040204020203" pitchFamily="34" charset="0"/>
              </a:rPr>
              <a:t>Познавательно – исследовательский; игровой.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99888" y="2497135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Segoe Print" panose="02000600000000000000" pitchFamily="2" charset="0"/>
                <a:cs typeface="Segoe UI Light" panose="020B0502040204020203" pitchFamily="34" charset="0"/>
              </a:rPr>
              <a:t>Чтение художественной литературы; труд.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62541" y="3962833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D70D8F"/>
                </a:solidFill>
                <a:latin typeface="Segoe Print" panose="02000600000000000000" pitchFamily="2" charset="0"/>
                <a:cs typeface="Segoe UI Light" panose="020B0502040204020203" pitchFamily="34" charset="0"/>
              </a:rPr>
              <a:t>Коммуникативный, музыкально - художественный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F47767-99EC-4A0C-BC3B-EA4BD31697B9}"/>
              </a:ext>
            </a:extLst>
          </p:cNvPr>
          <p:cNvSpPr txBox="1"/>
          <p:nvPr/>
        </p:nvSpPr>
        <p:spPr>
          <a:xfrm>
            <a:off x="251791" y="2667525"/>
            <a:ext cx="4691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Segoe Print" panose="02000600000000000000" pitchFamily="2" charset="0"/>
              </a:rPr>
              <a:t>Используемые</a:t>
            </a:r>
          </a:p>
          <a:p>
            <a:r>
              <a:rPr lang="ru-RU" sz="3600" dirty="0">
                <a:solidFill>
                  <a:srgbClr val="FF0000"/>
                </a:solidFill>
                <a:latin typeface="Segoe Print" panose="02000600000000000000" pitchFamily="2" charset="0"/>
              </a:rPr>
              <a:t> виды</a:t>
            </a:r>
          </a:p>
          <a:p>
            <a:r>
              <a:rPr lang="ru-RU" sz="3600" dirty="0">
                <a:solidFill>
                  <a:srgbClr val="FF0000"/>
                </a:solidFill>
                <a:latin typeface="Segoe Print" panose="02000600000000000000" pitchFamily="2" charset="0"/>
              </a:rPr>
              <a:t>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855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FD5D5A-78C1-46DB-9172-0E109A076CEB}"/>
              </a:ext>
            </a:extLst>
          </p:cNvPr>
          <p:cNvSpPr txBox="1"/>
          <p:nvPr/>
        </p:nvSpPr>
        <p:spPr>
          <a:xfrm>
            <a:off x="2001078" y="573743"/>
            <a:ext cx="7168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Segoe Print" panose="02000600000000000000" pitchFamily="2" charset="0"/>
              </a:rPr>
              <a:t>Прогнозируемый результат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2C6CE-CFD0-441F-8BEB-E7AF8C04E2E3}"/>
              </a:ext>
            </a:extLst>
          </p:cNvPr>
          <p:cNvSpPr txBox="1"/>
          <p:nvPr/>
        </p:nvSpPr>
        <p:spPr>
          <a:xfrm>
            <a:off x="1227831" y="1397171"/>
            <a:ext cx="95150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Segoe Print" panose="02000600000000000000" pitchFamily="2" charset="0"/>
              </a:rPr>
              <a:t>Расширятся знания детей об осени, её признаках и дарах;</a:t>
            </a:r>
          </a:p>
          <a:p>
            <a:endParaRPr lang="ru-RU" sz="3600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r>
              <a:rPr lang="ru-RU" sz="3600" dirty="0">
                <a:solidFill>
                  <a:srgbClr val="FF0000"/>
                </a:solidFill>
                <a:latin typeface="Segoe Print" panose="02000600000000000000" pitchFamily="2" charset="0"/>
              </a:rPr>
              <a:t>Пополнится словарный запас;</a:t>
            </a:r>
          </a:p>
          <a:p>
            <a:endParaRPr lang="ru-RU" sz="3600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r>
              <a:rPr lang="ru-RU" sz="3600" dirty="0">
                <a:solidFill>
                  <a:srgbClr val="FF0000"/>
                </a:solidFill>
                <a:latin typeface="Segoe Print" panose="02000600000000000000" pitchFamily="2" charset="0"/>
              </a:rPr>
              <a:t>Сформируется активность и заинтересованность в образовательном процессе детей.</a:t>
            </a:r>
          </a:p>
        </p:txBody>
      </p:sp>
    </p:spTree>
    <p:extLst>
      <p:ext uri="{BB962C8B-B14F-4D97-AF65-F5344CB8AC3E}">
        <p14:creationId xmlns:p14="http://schemas.microsoft.com/office/powerpoint/2010/main" val="11914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47364A-B9C0-4249-95BC-67D7E1C5A9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7" y="315779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7E1FFF-4676-4722-98E8-8F1FF91FAB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64" y="407401"/>
            <a:ext cx="4327676" cy="324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52E752-2195-4BDA-BBD7-8EE69F7F59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87" y="3755285"/>
            <a:ext cx="5128592" cy="2884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97 0.0053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95" y="-9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0F5D43-40F9-4292-8046-661C201338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9" y="2111510"/>
            <a:ext cx="3194603" cy="4259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C16E98-9445-4EDF-88C3-74496A7D3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45" y="1613999"/>
            <a:ext cx="3194603" cy="4259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94658D-29AB-42C9-BD32-BEBB0B7A9A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918" y="779115"/>
            <a:ext cx="3194603" cy="4259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274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2B0D29-0838-42FA-BB79-910B31535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208721"/>
            <a:ext cx="4572000" cy="3429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A6695F-D6DE-4008-A25F-6FC0724612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77" y="3429000"/>
            <a:ext cx="4426226" cy="33196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D5E58EE-DCB4-417D-90EA-95944A37D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951" y="1712844"/>
            <a:ext cx="5393635" cy="40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7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C1A32E-0774-4C46-BA42-075DB2FCE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" y="411169"/>
            <a:ext cx="3589352" cy="47834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1519ED-1939-43C9-8D36-2E2D67B3D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438" y="2309076"/>
            <a:ext cx="3329605" cy="44417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6AF372-62F2-4ECC-A56E-A0FC0DDB9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611" y="283065"/>
            <a:ext cx="3589350" cy="47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0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3FA65F-4361-4E04-8BDA-4F8256B2EBC3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2547570a-e5f4-4946-a4c3-82580e42479e"/>
    <ds:schemaRef ds:uri="http://purl.org/dc/elements/1.1/"/>
    <ds:schemaRef ds:uri="http://schemas.openxmlformats.org/package/2006/metadata/core-properties"/>
    <ds:schemaRef ds:uri="6ee78bd2-4339-4042-adc0-bcc646419980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173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Segoe Print</vt:lpstr>
      <vt:lpstr>Segoe Script</vt:lpstr>
      <vt:lpstr>Segoe UI</vt:lpstr>
      <vt:lpstr>Segoe UI Light</vt:lpstr>
      <vt:lpstr>Тема1</vt:lpstr>
      <vt:lpstr>«Осень, осень в гости просим…»</vt:lpstr>
      <vt:lpstr>Краткосрочный, продуктивно – познавательный сроки реализации: 11.09.18 – 30.11.18  Цель: Уточнить знания детей об осенних изменениях в природе, формирование творческого подхода к образовательной деятельности участников проекта.  Задачи: - закрепление представления о приметах осени; - уточнение знания признаков осени, состояния погоды, растительного мира; - расширять представление о многообразии и пользе овощей и фруктов; - формировать умение детей рассматривать иллюстрации, понимать их сюжет, отвечать на вопросы воспитателя.</vt:lpstr>
      <vt:lpstr>Программно – методическое обеспечение для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2018-03-18T08:06:06Z</dcterms:created>
  <dcterms:modified xsi:type="dcterms:W3CDTF">2018-10-24T12:42:22Z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