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433" autoAdjust="0"/>
  </p:normalViewPr>
  <p:slideViewPr>
    <p:cSldViewPr snapToGrid="0"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58" y="490304"/>
            <a:ext cx="8623494" cy="63094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endParaRPr lang="ru-RU" sz="2400" b="1" dirty="0">
              <a:ln w="22225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Новосибирского района Новосибирской области  - детский сад комбинированного вида «Лучик»</a:t>
            </a:r>
          </a:p>
          <a:p>
            <a:pPr algn="ctr"/>
            <a:endParaRPr lang="ru-RU" sz="2400" b="1" dirty="0">
              <a:ln w="22225">
                <a:noFill/>
                <a:prstDash val="solid"/>
              </a:ln>
              <a:latin typeface="Georgia Pro Light" panose="02040302050405020303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n w="22225">
                <a:noFill/>
                <a:prstDash val="solid"/>
              </a:ln>
              <a:latin typeface="Georgia Pro Light" panose="020403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Метод использования «Интеллект – карт» в ДОУ </a:t>
            </a:r>
          </a:p>
          <a:p>
            <a:pPr algn="ctr"/>
            <a:endParaRPr lang="ru-RU" sz="3200" b="1" dirty="0">
              <a:ln w="22225">
                <a:noFill/>
                <a:prstDash val="solid"/>
              </a:ln>
              <a:latin typeface="Georgia Pro Light" panose="02040302050405020303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n w="22225">
                <a:noFill/>
                <a:prstDash val="solid"/>
              </a:ln>
              <a:latin typeface="Georgia Pro Light" panose="02040302050405020303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n w="22225">
                <a:noFill/>
                <a:prstDash val="solid"/>
              </a:ln>
              <a:latin typeface="Georgia Pro Light" panose="02040302050405020303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n w="22225">
                <a:noFill/>
                <a:prstDash val="solid"/>
              </a:ln>
              <a:latin typeface="Georgia Pro Light" panose="02040302050405020303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/>
            <a:r>
              <a:rPr lang="ru-RU" sz="24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Воспитатель первой квалификационной категории</a:t>
            </a:r>
          </a:p>
          <a:p>
            <a:pPr algn="r"/>
            <a:r>
              <a:rPr lang="ru-RU" sz="24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Осипова Василина Васильевна 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C610B7-7FCE-4D31-AA55-DE334DC53F44}"/>
              </a:ext>
            </a:extLst>
          </p:cNvPr>
          <p:cNvSpPr txBox="1"/>
          <p:nvPr/>
        </p:nvSpPr>
        <p:spPr>
          <a:xfrm>
            <a:off x="492370" y="548639"/>
            <a:ext cx="777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latin typeface="Georgia Pro Light" panose="02040302050405020303" pitchFamily="18" charset="0"/>
                <a:cs typeface="Times New Roman" panose="02020603050405020304" pitchFamily="18" charset="0"/>
              </a:rPr>
              <a:t>Варианты создания  интеллект – карт с детьми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A8791F-953E-49E9-8E8D-F8A186F80237}"/>
              </a:ext>
            </a:extLst>
          </p:cNvPr>
          <p:cNvSpPr/>
          <p:nvPr/>
        </p:nvSpPr>
        <p:spPr>
          <a:xfrm>
            <a:off x="492370" y="1620497"/>
            <a:ext cx="3052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 Pro Light" panose="02040302050405020303" pitchFamily="18" charset="0"/>
              </a:rPr>
              <a:t>Карта создается ребенком в совместной деятельности со взрослым и самостоятельно  графически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1A3478-E933-4190-85E4-C497B54711DD}"/>
              </a:ext>
            </a:extLst>
          </p:cNvPr>
          <p:cNvSpPr/>
          <p:nvPr/>
        </p:nvSpPr>
        <p:spPr>
          <a:xfrm>
            <a:off x="3545058" y="1620497"/>
            <a:ext cx="26095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 Pro Light" panose="02040302050405020303" pitchFamily="18" charset="0"/>
              </a:rPr>
              <a:t>Карта создается ребенком в совместной деятельности со взрослым  и самостоятельно в плоскости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FDE929-E0F7-4C43-AE1C-791154A6F794}"/>
              </a:ext>
            </a:extLst>
          </p:cNvPr>
          <p:cNvSpPr/>
          <p:nvPr/>
        </p:nvSpPr>
        <p:spPr>
          <a:xfrm>
            <a:off x="6282983" y="1656605"/>
            <a:ext cx="2732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 Pro Light" panose="02040302050405020303" pitchFamily="18" charset="0"/>
              </a:rPr>
              <a:t>Карта  создается взрослым для составления рассказов детьми или обобщения информации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D66AA4-0214-46EB-A37B-97F46D1CA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82" y="4291590"/>
            <a:ext cx="2569058" cy="253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CC80DF-FF79-49DA-ACD5-E1C7CD26E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052" y="4052370"/>
            <a:ext cx="3511594" cy="2631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510C3D-E2EB-4135-A57D-F397734DC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506" y="176081"/>
            <a:ext cx="1408298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8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FFFA0D-A638-4FFD-835F-C3CB0B86A03C}"/>
              </a:ext>
            </a:extLst>
          </p:cNvPr>
          <p:cNvSpPr txBox="1"/>
          <p:nvPr/>
        </p:nvSpPr>
        <p:spPr>
          <a:xfrm>
            <a:off x="258913" y="425454"/>
            <a:ext cx="8587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atin typeface="Georgia Pro Light" panose="02040302050405020303" pitchFamily="18" charset="0"/>
              </a:rPr>
              <a:t>Основные требования  к составлению интеллект - ка</a:t>
            </a:r>
            <a:r>
              <a:rPr lang="ru-RU" sz="2800" b="1" dirty="0">
                <a:latin typeface="Georgia Pro Light" panose="02040302050405020303" pitchFamily="18" charset="0"/>
              </a:rPr>
              <a:t>рт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BE909C-69B4-4E40-9142-7D46CF00D530}"/>
              </a:ext>
            </a:extLst>
          </p:cNvPr>
          <p:cNvSpPr/>
          <p:nvPr/>
        </p:nvSpPr>
        <p:spPr>
          <a:xfrm>
            <a:off x="288989" y="1237957"/>
            <a:ext cx="65690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Georgia Pro Light" panose="02040302050405020303" pitchFamily="18" charset="0"/>
              </a:rPr>
              <a:t>Лист располагается горизонтально.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Georgia Pro Light" panose="02040302050405020303" pitchFamily="18" charset="0"/>
              </a:rPr>
              <a:t>Главная идея располагается и  обводится в центре страницы.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Georgia Pro Light" panose="02040302050405020303" pitchFamily="18" charset="0"/>
              </a:rPr>
              <a:t>Писать надо разборчиво печатными заглавными буквами.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Georgia Pro Light" panose="02040302050405020303" pitchFamily="18" charset="0"/>
              </a:rPr>
              <a:t>Для каждого ключевого момента проводятся расходящиеся от центра ответвления (в любом направлении), используя ручки, карандаши или фломастеры разного цвета.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Georgia Pro Light" panose="02040302050405020303" pitchFamily="18" charset="0"/>
              </a:rPr>
              <a:t>Каждая мысль  может выделяться определенным цветом.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Georgia Pro Light" panose="02040302050405020303" pitchFamily="18" charset="0"/>
              </a:rPr>
              <a:t>В процессе моделирования добавляются символы и иллюстрации.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Georgia Pro Light" panose="02040302050405020303" pitchFamily="18" charset="0"/>
              </a:rPr>
              <a:t>Наглядность представлена в виде предметов, объектов, рисунков и т.д.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E6CE32-C7B2-48AF-820E-6368C0C266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7"/>
          <a:stretch/>
        </p:blipFill>
        <p:spPr>
          <a:xfrm>
            <a:off x="5978099" y="5005181"/>
            <a:ext cx="2868539" cy="172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A27879-830C-4062-883A-445CB325D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820" y="991172"/>
            <a:ext cx="1408298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3D0662-7837-4E78-8B4E-DA2D9FAE8DD9}"/>
              </a:ext>
            </a:extLst>
          </p:cNvPr>
          <p:cNvSpPr txBox="1"/>
          <p:nvPr/>
        </p:nvSpPr>
        <p:spPr>
          <a:xfrm>
            <a:off x="337624" y="576775"/>
            <a:ext cx="8065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latin typeface="Georgia Pro Light" panose="02040302050405020303" pitchFamily="18" charset="0"/>
              </a:rPr>
              <a:t>Рекомендации по применению интеллект - </a:t>
            </a:r>
            <a:r>
              <a:rPr lang="ru-RU" sz="2800" b="1" dirty="0">
                <a:latin typeface="Georgia Pro Light" panose="02040302050405020303" pitchFamily="18" charset="0"/>
              </a:rPr>
              <a:t>карт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1D866-ECB3-458A-9500-13D7694A0CE4}"/>
              </a:ext>
            </a:extLst>
          </p:cNvPr>
          <p:cNvSpPr txBox="1"/>
          <p:nvPr/>
        </p:nvSpPr>
        <p:spPr>
          <a:xfrm>
            <a:off x="337624" y="1407388"/>
            <a:ext cx="7839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Georgia Pro Light" panose="02040302050405020303" pitchFamily="18" charset="0"/>
                <a:cs typeface="Times New Roman" pitchFamily="18" charset="0"/>
              </a:rPr>
              <a:t>Задавать детям вопросы в процессе создания карты;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Georgia Pro Light" panose="02040302050405020303" pitchFamily="18" charset="0"/>
                <a:cs typeface="Times New Roman" pitchFamily="18" charset="0"/>
              </a:rPr>
              <a:t>Ответы детей распространенными предложениями;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Georgia Pro Light" panose="02040302050405020303" pitchFamily="18" charset="0"/>
                <a:cs typeface="Times New Roman" pitchFamily="18" charset="0"/>
              </a:rPr>
              <a:t>Беседы по  созданной карте;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Georgia Pro Light" panose="02040302050405020303" pitchFamily="18" charset="0"/>
                <a:cs typeface="Times New Roman" pitchFamily="18" charset="0"/>
              </a:rPr>
              <a:t>Составление  рассказов по карте;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Georgia Pro Light" panose="02040302050405020303" pitchFamily="18" charset="0"/>
                <a:cs typeface="Times New Roman" pitchFamily="18" charset="0"/>
              </a:rPr>
              <a:t>Добавление  и усложнение действий  в соответствии с возрастом детей;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Georgia Pro Light" panose="02040302050405020303" pitchFamily="18" charset="0"/>
                <a:cs typeface="Times New Roman" pitchFamily="18" charset="0"/>
              </a:rPr>
              <a:t>Экспериментирование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E4F0F8-8AD3-40CC-BFF4-3EF4FCC4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1" y="3429000"/>
            <a:ext cx="4783015" cy="3376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EE0BDB-5B28-42BC-8174-A967BD1C3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604" y="347073"/>
            <a:ext cx="1408298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1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98474"/>
            <a:ext cx="91399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F9A854-305A-486A-9CD2-5FAE037F5E37}"/>
              </a:ext>
            </a:extLst>
          </p:cNvPr>
          <p:cNvSpPr txBox="1"/>
          <p:nvPr/>
        </p:nvSpPr>
        <p:spPr>
          <a:xfrm>
            <a:off x="1814732" y="647113"/>
            <a:ext cx="4732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latin typeface="Georgia Pro Light" panose="02040302050405020303" pitchFamily="18" charset="0"/>
              </a:rPr>
              <a:t>Методика интеллект – карт </a:t>
            </a:r>
          </a:p>
          <a:p>
            <a:pPr algn="ctr"/>
            <a:r>
              <a:rPr lang="ru-RU" sz="2800" b="1" u="sng" dirty="0">
                <a:latin typeface="Georgia Pro Light" panose="02040302050405020303" pitchFamily="18" charset="0"/>
              </a:rPr>
              <a:t>способствует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E15C66-B9DF-499C-B139-0FD1F1509143}"/>
              </a:ext>
            </a:extLst>
          </p:cNvPr>
          <p:cNvSpPr/>
          <p:nvPr/>
        </p:nvSpPr>
        <p:spPr>
          <a:xfrm>
            <a:off x="492369" y="1702191"/>
            <a:ext cx="8496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Georgia Pro Light" panose="02040302050405020303" pitchFamily="18" charset="0"/>
                <a:cs typeface="Times New Roman" pitchFamily="18" charset="0"/>
              </a:rPr>
              <a:t>Пополнению  словарного запаса;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Georgia Pro Light" panose="02040302050405020303" pitchFamily="18" charset="0"/>
                <a:cs typeface="Times New Roman" pitchFamily="18" charset="0"/>
              </a:rPr>
              <a:t>Улучшению  лексико-грамматической структуры речи;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Georgia Pro Light" panose="02040302050405020303" pitchFamily="18" charset="0"/>
                <a:cs typeface="Times New Roman" pitchFamily="18" charset="0"/>
              </a:rPr>
              <a:t> Дети связно, последовательно учатся излагать свои мысли, рассказывать о событиях из окружающей жизни.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Georgia Pro Light" panose="02040302050405020303" pitchFamily="18" charset="0"/>
                <a:cs typeface="Times New Roman" pitchFamily="18" charset="0"/>
              </a:rPr>
              <a:t> С помощью  интеллект – карт дети быстрее и легче запоминают и вспоминают нужные факты</a:t>
            </a:r>
            <a:endParaRPr lang="ru-RU" sz="2400" b="1" dirty="0">
              <a:latin typeface="Georgia Pro Light" panose="020403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4A625B-9ACA-4B0F-A09F-A115ACC40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118" y="476217"/>
            <a:ext cx="1408298" cy="15058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A7F376-33BE-4266-8D04-FA89A8690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24" y="3983681"/>
            <a:ext cx="3557587" cy="266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40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4B4939-C7AB-43B9-BA2B-8083A304B317}"/>
              </a:ext>
            </a:extLst>
          </p:cNvPr>
          <p:cNvSpPr/>
          <p:nvPr/>
        </p:nvSpPr>
        <p:spPr>
          <a:xfrm>
            <a:off x="1073426" y="1044979"/>
            <a:ext cx="69838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 Pro Light" panose="02040302050405020303" pitchFamily="18" charset="0"/>
              </a:rPr>
              <a:t>В современном мире с большим потоком информации, применение интеллект- карт в образовательной деятельности даёт огромные положительные результаты. В условиях реализации ФГОС использование интеллект- карты позволяет осуществлять интеграцию областей. Данный метод является универсальным способом познания окружающего мира и знаний накопленных человеком.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FF41B7-614C-4C17-B646-4B1F41D63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364" y="4650652"/>
            <a:ext cx="1408298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8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FF41B7-614C-4C17-B646-4B1F41D63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364" y="4650652"/>
            <a:ext cx="1408298" cy="15058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2FAEAD-A562-43F3-90F9-33799459F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8" y="331973"/>
            <a:ext cx="79248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37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061E69-800F-4B34-99F5-3A23A5179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3" y="284921"/>
            <a:ext cx="8004313" cy="6003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8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FF41B7-614C-4C17-B646-4B1F41D63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364" y="4650652"/>
            <a:ext cx="1408298" cy="15058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30046D-EC82-4A85-A42A-488DBD150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6" y="230276"/>
            <a:ext cx="8429248" cy="561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980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FF41B7-614C-4C17-B646-4B1F41D63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364" y="4650652"/>
            <a:ext cx="1408298" cy="15058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300767-DF32-41D9-9503-5C3012978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5" y="131852"/>
            <a:ext cx="8403662" cy="630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83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 Спасибо за внимание!&#10;">
            <a:extLst>
              <a:ext uri="{FF2B5EF4-FFF2-40B4-BE49-F238E27FC236}">
                <a16:creationId xmlns:a16="http://schemas.microsoft.com/office/drawing/2014/main" id="{845DF489-EA29-487D-933A-8BDDFB240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480059"/>
            <a:ext cx="7863840" cy="5897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206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1858" y="0"/>
            <a:ext cx="7540283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u="sng" dirty="0">
                <a:ln w="0"/>
                <a:latin typeface="Georgia Pro Light" panose="02040302050405020303" pitchFamily="18" charset="0"/>
                <a:cs typeface="Times New Roman" panose="02020603050405020304" pitchFamily="18" charset="0"/>
              </a:rPr>
              <a:t>«Интеллект – карта» - что это такое?</a:t>
            </a:r>
          </a:p>
          <a:p>
            <a:pPr algn="ctr"/>
            <a:r>
              <a:rPr lang="ru-RU" sz="2000" b="1" dirty="0">
                <a:ln w="0"/>
                <a:latin typeface="Georgia Pro Light" panose="02040302050405020303" pitchFamily="18" charset="0"/>
                <a:cs typeface="Times New Roman" panose="02020603050405020304" pitchFamily="18" charset="0"/>
              </a:rPr>
              <a:t>Интеллект карта, или карты мышления (</a:t>
            </a:r>
            <a:r>
              <a:rPr lang="ru-RU" sz="2000" b="1" dirty="0" err="1">
                <a:ln w="0"/>
                <a:latin typeface="Georgia Pro Light" panose="02040302050405020303" pitchFamily="18" charset="0"/>
                <a:cs typeface="Times New Roman" panose="02020603050405020304" pitchFamily="18" charset="0"/>
              </a:rPr>
              <a:t>mind-maps</a:t>
            </a:r>
            <a:r>
              <a:rPr lang="ru-RU" sz="2000" b="1" dirty="0">
                <a:ln w="0"/>
                <a:latin typeface="Georgia Pro Light" panose="02040302050405020303" pitchFamily="18" charset="0"/>
                <a:cs typeface="Times New Roman" panose="02020603050405020304" pitchFamily="18" charset="0"/>
              </a:rPr>
              <a:t>) - это отображение на бумаге эффективного способа думать, запоминать, вспоминать, решать творческие задачи, а также возможность представить и наглядно выразить свои внутренние процессы обработки информации, вносить в них изменения, совершенствовать.</a:t>
            </a:r>
          </a:p>
          <a:p>
            <a:pPr algn="ctr"/>
            <a:r>
              <a:rPr lang="ru-RU" sz="2000" b="1" dirty="0">
                <a:ln w="0"/>
                <a:latin typeface="Georgia Pro Light" panose="020403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0"/>
                <a:solidFill>
                  <a:srgbClr val="FF0000"/>
                </a:solidFill>
                <a:latin typeface="Georgia Pro Light" panose="02040302050405020303" pitchFamily="18" charset="0"/>
                <a:cs typeface="Times New Roman" panose="02020603050405020304" pitchFamily="18" charset="0"/>
              </a:rPr>
              <a:t>Интеллектуальная карта </a:t>
            </a:r>
            <a:r>
              <a:rPr lang="ru-RU" sz="2000" b="1" dirty="0">
                <a:ln w="0"/>
                <a:latin typeface="Georgia Pro Light" panose="02040302050405020303" pitchFamily="18" charset="0"/>
                <a:cs typeface="Times New Roman" panose="02020603050405020304" pitchFamily="18" charset="0"/>
              </a:rPr>
              <a:t>– это графический способ представления информации. </a:t>
            </a:r>
          </a:p>
          <a:p>
            <a:pPr algn="ctr"/>
            <a:r>
              <a:rPr lang="ru-RU" sz="2000" b="1" dirty="0">
                <a:ln w="0"/>
                <a:solidFill>
                  <a:srgbClr val="FF0000"/>
                </a:solidFill>
                <a:latin typeface="Georgia Pro Light" panose="02040302050405020303" pitchFamily="18" charset="0"/>
                <a:cs typeface="Times New Roman" panose="02020603050405020304" pitchFamily="18" charset="0"/>
              </a:rPr>
              <a:t>Интеллектуальная карта </a:t>
            </a:r>
            <a:r>
              <a:rPr lang="ru-RU" sz="2000" b="1" dirty="0">
                <a:ln w="0"/>
                <a:latin typeface="Georgia Pro Light" panose="02040302050405020303" pitchFamily="18" charset="0"/>
                <a:cs typeface="Times New Roman" panose="02020603050405020304" pitchFamily="18" charset="0"/>
              </a:rPr>
              <a:t>– это наглядный, графический инструмент мышления.   </a:t>
            </a:r>
          </a:p>
          <a:p>
            <a:pPr algn="ctr"/>
            <a:r>
              <a:rPr lang="ru-RU" sz="2000" b="1" dirty="0">
                <a:ln w="0"/>
                <a:solidFill>
                  <a:srgbClr val="FF0000"/>
                </a:solidFill>
                <a:latin typeface="Georgia Pro Light" panose="02040302050405020303" pitchFamily="18" charset="0"/>
                <a:cs typeface="Times New Roman" panose="02020603050405020304" pitchFamily="18" charset="0"/>
              </a:rPr>
              <a:t>Интеллектуальная карта  </a:t>
            </a:r>
            <a:r>
              <a:rPr lang="ru-RU" sz="2000" b="1" dirty="0">
                <a:ln w="0"/>
                <a:latin typeface="Georgia Pro Light" panose="02040302050405020303" pitchFamily="18" charset="0"/>
                <a:cs typeface="Times New Roman" panose="02020603050405020304" pitchFamily="18" charset="0"/>
              </a:rPr>
              <a:t>- это уникальный и простой метод запоминания информации . </a:t>
            </a:r>
          </a:p>
          <a:p>
            <a:pPr algn="ctr"/>
            <a:r>
              <a:rPr lang="ru-RU" sz="2000" b="1" dirty="0">
                <a:ln w="0"/>
                <a:solidFill>
                  <a:srgbClr val="FF0000"/>
                </a:solidFill>
                <a:latin typeface="Georgia Pro Light" panose="02040302050405020303" pitchFamily="18" charset="0"/>
                <a:cs typeface="Times New Roman" panose="02020603050405020304" pitchFamily="18" charset="0"/>
              </a:rPr>
              <a:t>Интеллект-карта </a:t>
            </a:r>
            <a:r>
              <a:rPr lang="ru-RU" sz="2000" b="1" dirty="0">
                <a:ln w="0"/>
                <a:latin typeface="Georgia Pro Light" panose="02040302050405020303" pitchFamily="18" charset="0"/>
                <a:cs typeface="Times New Roman" panose="02020603050405020304" pitchFamily="18" charset="0"/>
              </a:rPr>
              <a:t>— это техника представления любого процесса, события, мысли или идеи в систематизированной визуальной форме.</a:t>
            </a:r>
          </a:p>
          <a:p>
            <a:pPr algn="ctr"/>
            <a:r>
              <a:rPr lang="ru-RU" sz="2000" b="1" dirty="0">
                <a:ln w="0"/>
                <a:solidFill>
                  <a:srgbClr val="FF0000"/>
                </a:solidFill>
                <a:latin typeface="Georgia Pro Light" panose="02040302050405020303" pitchFamily="18" charset="0"/>
                <a:cs typeface="Times New Roman" panose="02020603050405020304" pitchFamily="18" charset="0"/>
              </a:rPr>
              <a:t>Варианты названия:</a:t>
            </a:r>
            <a:r>
              <a:rPr lang="ru-RU" sz="2000" b="1" dirty="0">
                <a:ln w="0"/>
                <a:latin typeface="Georgia Pro Light" panose="02040302050405020303" pitchFamily="18" charset="0"/>
                <a:cs typeface="Times New Roman" panose="02020603050405020304" pitchFamily="18" charset="0"/>
              </a:rPr>
              <a:t>  «интеллект-карта», «карта ума», «карта разума», «карта памяти», «ментальная карта», «ассоциативная карта», «ассоциативная диаграмма», «схема мышления», «мыслительная карта».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17DCC7-FA90-49E0-B885-48F9C9EFA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639" y="0"/>
            <a:ext cx="1408298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58" y="233003"/>
            <a:ext cx="8623494" cy="787908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История возникновения Интеллект – карт</a:t>
            </a:r>
          </a:p>
          <a:p>
            <a:pPr algn="ctr"/>
            <a:endParaRPr lang="ru-RU" sz="2800" b="1" dirty="0">
              <a:ln w="22225">
                <a:noFill/>
                <a:prstDash val="solid"/>
              </a:ln>
              <a:latin typeface="Georgia Pro Light" panose="02040302050405020303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Метод «интеллект-карт»  </a:t>
            </a:r>
          </a:p>
          <a:p>
            <a:r>
              <a:rPr lang="ru-RU" sz="20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был создан американским </a:t>
            </a:r>
          </a:p>
          <a:p>
            <a:r>
              <a:rPr lang="ru-RU" sz="20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учёным и бизнесменом </a:t>
            </a:r>
          </a:p>
          <a:p>
            <a:r>
              <a:rPr lang="ru-RU" sz="20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Тони </a:t>
            </a:r>
            <a:r>
              <a:rPr lang="ru-RU" sz="2000" b="1" dirty="0" err="1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Бьюзеном</a:t>
            </a:r>
            <a:r>
              <a:rPr lang="ru-RU" sz="20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По-английски он </a:t>
            </a:r>
          </a:p>
          <a:p>
            <a:r>
              <a:rPr lang="ru-RU" sz="20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sz="2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Georgia Pro Light" panose="02040302050405020303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Georgia Pro Light" panose="02040302050405020303" pitchFamily="18" charset="0"/>
                <a:cs typeface="Times New Roman" panose="02020603050405020304" pitchFamily="18" charset="0"/>
              </a:rPr>
              <a:t>mind</a:t>
            </a:r>
            <a:r>
              <a:rPr lang="ru-RU" sz="2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Georgia Pro Light" panose="020403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Georgia Pro Light" panose="02040302050405020303" pitchFamily="18" charset="0"/>
                <a:cs typeface="Times New Roman" panose="02020603050405020304" pitchFamily="18" charset="0"/>
              </a:rPr>
              <a:t>maps</a:t>
            </a:r>
            <a:r>
              <a:rPr lang="ru-RU" sz="2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Georgia Pro Light" panose="02040302050405020303" pitchFamily="18" charset="0"/>
                <a:cs typeface="Times New Roman" panose="02020603050405020304" pitchFamily="18" charset="0"/>
              </a:rPr>
              <a:t>".</a:t>
            </a:r>
          </a:p>
          <a:p>
            <a:r>
              <a:rPr lang="ru-RU" sz="20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Буквально слово </a:t>
            </a:r>
            <a:r>
              <a:rPr lang="ru-RU" sz="2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Georgia Pro Light" panose="02040302050405020303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Georgia Pro Light" panose="02040302050405020303" pitchFamily="18" charset="0"/>
                <a:cs typeface="Times New Roman" panose="02020603050405020304" pitchFamily="18" charset="0"/>
              </a:rPr>
              <a:t>mind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Georgia Pro Light" panose="02040302050405020303" pitchFamily="18" charset="0"/>
                <a:cs typeface="Times New Roman" panose="02020603050405020304" pitchFamily="18" charset="0"/>
              </a:rPr>
              <a:t>”</a:t>
            </a:r>
            <a:endParaRPr lang="ru-RU" sz="2000" b="1" dirty="0">
              <a:ln w="22225">
                <a:noFill/>
                <a:prstDash val="solid"/>
              </a:ln>
              <a:solidFill>
                <a:srgbClr val="FF0000"/>
              </a:solidFill>
              <a:latin typeface="Georgia Pro Light" panose="02040302050405020303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означает "ум", а слово </a:t>
            </a:r>
            <a:r>
              <a:rPr lang="ru-RU" sz="2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Georgia Pro Light" panose="02040302050405020303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Georgia Pro Light" panose="02040302050405020303" pitchFamily="18" charset="0"/>
                <a:cs typeface="Times New Roman" panose="02020603050405020304" pitchFamily="18" charset="0"/>
              </a:rPr>
              <a:t>maps</a:t>
            </a:r>
            <a:r>
              <a:rPr lang="ru-RU" sz="2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Georgia Pro Light" panose="02040302050405020303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— "карты".</a:t>
            </a:r>
          </a:p>
          <a:p>
            <a:r>
              <a:rPr lang="ru-RU" sz="20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В итоге получаются "карты ума".</a:t>
            </a:r>
          </a:p>
          <a:p>
            <a:r>
              <a:rPr lang="ru-RU" sz="20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Но чаще всего в переводах используется термин "интеллект-карты".</a:t>
            </a:r>
            <a:r>
              <a:rPr lang="ru-RU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                                                                                            В работе с дошкольниками метод </a:t>
            </a:r>
          </a:p>
          <a:p>
            <a:pPr algn="r"/>
            <a:r>
              <a:rPr lang="ru-RU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 интеллект карт был предложен</a:t>
            </a:r>
          </a:p>
          <a:p>
            <a:pPr algn="r"/>
            <a:r>
              <a:rPr lang="ru-RU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 кандидатом педагогических наук </a:t>
            </a:r>
          </a:p>
          <a:p>
            <a:pPr algn="r"/>
            <a:r>
              <a:rPr lang="ru-RU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 Акименко Валентиной Михайловной </a:t>
            </a:r>
          </a:p>
          <a:p>
            <a:pPr algn="r"/>
            <a:r>
              <a:rPr lang="ru-RU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доцентом  кафедры специальной</a:t>
            </a:r>
          </a:p>
          <a:p>
            <a:pPr algn="r"/>
            <a:r>
              <a:rPr lang="ru-RU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 педагогики и предметных методик</a:t>
            </a:r>
          </a:p>
          <a:p>
            <a:pPr algn="r"/>
            <a:r>
              <a:rPr lang="ru-RU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 Ставропольского государственного</a:t>
            </a:r>
          </a:p>
          <a:p>
            <a:pPr algn="r"/>
            <a:r>
              <a:rPr lang="ru-RU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 педагогического и</a:t>
            </a:r>
            <a:r>
              <a:rPr lang="ru-RU" sz="2000" b="1" dirty="0">
                <a:ln w="22225">
                  <a:noFill/>
                  <a:prstDash val="solid"/>
                </a:ln>
                <a:latin typeface="Georgia Pro Light" panose="02040302050405020303" pitchFamily="18" charset="0"/>
                <a:cs typeface="Times New Roman" panose="02020603050405020304" pitchFamily="18" charset="0"/>
              </a:rPr>
              <a:t>нститута</a:t>
            </a:r>
          </a:p>
          <a:p>
            <a:pPr algn="r"/>
            <a:endParaRPr lang="ru-RU" sz="2000" b="1" dirty="0">
              <a:ln w="22225">
                <a:noFill/>
                <a:prstDash val="solid"/>
              </a:ln>
              <a:latin typeface="Georgia Pro Light" panose="02040302050405020303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n w="22225">
                <a:noFill/>
                <a:prstDash val="solid"/>
              </a:ln>
              <a:latin typeface="Georgia Pro Light" panose="02040302050405020303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n w="22225">
                <a:noFill/>
                <a:prstDash val="solid"/>
              </a:ln>
              <a:latin typeface="Georgia Pro Light" panose="02040302050405020303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n w="22225">
                <a:noFill/>
                <a:prstDash val="solid"/>
              </a:ln>
              <a:latin typeface="Georgia Pro Light" panose="020403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376228-0ECF-4F5A-82C6-9C3A50A67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59" y="1167617"/>
            <a:ext cx="3938693" cy="26520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F8D66B-8043-4277-9935-53D831384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27" y="4647607"/>
            <a:ext cx="1977390" cy="1977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D6F1F9-CD0A-46E7-9B5D-43FE5AF2C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083" y="-86466"/>
            <a:ext cx="1408298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1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DB05F9-C677-469C-A71D-AEF8859F81A5}"/>
              </a:ext>
            </a:extLst>
          </p:cNvPr>
          <p:cNvSpPr txBox="1"/>
          <p:nvPr/>
        </p:nvSpPr>
        <p:spPr>
          <a:xfrm>
            <a:off x="1266092" y="351692"/>
            <a:ext cx="6414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atin typeface="Georgia Pro Light" panose="02040302050405020303" pitchFamily="18" charset="0"/>
              </a:rPr>
              <a:t>Актуальность использования  метода интеллект карт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B75A1B-993C-4044-A48D-83C54A4DC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84" y="1321747"/>
            <a:ext cx="3777145" cy="1544085"/>
          </a:xfrm>
          <a:prstGeom prst="rect">
            <a:avLst/>
          </a:prstGeom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F2D435DF-9B93-4937-AFFC-772D06D50DCF}"/>
              </a:ext>
            </a:extLst>
          </p:cNvPr>
          <p:cNvSpPr/>
          <p:nvPr/>
        </p:nvSpPr>
        <p:spPr>
          <a:xfrm>
            <a:off x="3573866" y="2258374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008029D8-5A12-4BA9-B928-497C990DB108}"/>
              </a:ext>
            </a:extLst>
          </p:cNvPr>
          <p:cNvSpPr/>
          <p:nvPr/>
        </p:nvSpPr>
        <p:spPr>
          <a:xfrm>
            <a:off x="2730044" y="3298798"/>
            <a:ext cx="2967371" cy="13013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Georgia Pro Light" panose="02040302050405020303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Georgia Pro Light" panose="02040302050405020303" pitchFamily="18" charset="0"/>
              </a:rPr>
              <a:t>Новизна методов, приемов и форм работы в педагогической деятельности</a:t>
            </a:r>
          </a:p>
          <a:p>
            <a:pPr algn="ctr"/>
            <a:endParaRPr lang="ru-RU" dirty="0">
              <a:solidFill>
                <a:schemeClr val="tx1"/>
              </a:solidFill>
              <a:latin typeface="Georgia Pro Light" panose="02040302050405020303" pitchFamily="18" charset="0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729F8994-E71D-4CDD-AD33-A47FC0B18409}"/>
              </a:ext>
            </a:extLst>
          </p:cNvPr>
          <p:cNvSpPr/>
          <p:nvPr/>
        </p:nvSpPr>
        <p:spPr>
          <a:xfrm>
            <a:off x="5015835" y="4110931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B15AFD28-9252-4E9B-A984-44466DB236FB}"/>
              </a:ext>
            </a:extLst>
          </p:cNvPr>
          <p:cNvSpPr/>
          <p:nvPr/>
        </p:nvSpPr>
        <p:spPr>
          <a:xfrm>
            <a:off x="4854266" y="5159602"/>
            <a:ext cx="2967371" cy="13013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Georgia Pro Light" panose="02040302050405020303" pitchFamily="18" charset="0"/>
              </a:rPr>
              <a:t>Метод интеллект – карт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19C2EB-8C23-41B8-A7A6-717275DDF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348">
            <a:off x="5337367" y="1152443"/>
            <a:ext cx="3461644" cy="245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3D3215E-C005-40A1-8FD1-1E949EC017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9" y="4600135"/>
            <a:ext cx="2922848" cy="206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5048F3-8E67-405C-99D2-8C689D7DD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834" y="-105527"/>
            <a:ext cx="1408298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6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AB3BDA-6F84-4A85-8944-3DE09774948E}"/>
              </a:ext>
            </a:extLst>
          </p:cNvPr>
          <p:cNvSpPr txBox="1"/>
          <p:nvPr/>
        </p:nvSpPr>
        <p:spPr>
          <a:xfrm>
            <a:off x="2273133" y="496346"/>
            <a:ext cx="4597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u="sng" dirty="0">
                <a:latin typeface="Georgia Pro Light" panose="02040302050405020303" pitchFamily="18" charset="0"/>
              </a:rPr>
              <a:t>Соответствие ФГОС  ДО</a:t>
            </a:r>
          </a:p>
        </p:txBody>
      </p:sp>
      <p:sp>
        <p:nvSpPr>
          <p:cNvPr id="7" name="Прямоугольник: загнутый угол 6">
            <a:extLst>
              <a:ext uri="{FF2B5EF4-FFF2-40B4-BE49-F238E27FC236}">
                <a16:creationId xmlns:a16="http://schemas.microsoft.com/office/drawing/2014/main" id="{AED8E029-EDA1-4872-8595-7B241B7DBD9A}"/>
              </a:ext>
            </a:extLst>
          </p:cNvPr>
          <p:cNvSpPr/>
          <p:nvPr/>
        </p:nvSpPr>
        <p:spPr>
          <a:xfrm>
            <a:off x="239151" y="2244068"/>
            <a:ext cx="3594296" cy="3450749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C00000"/>
              </a:solidFill>
              <a:latin typeface="Georgia Pro Light" panose="02040302050405020303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Georgia Pro Light" panose="02040302050405020303" pitchFamily="18" charset="0"/>
              </a:rPr>
              <a:t>Позволяет осуществить интеграцию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Georgia Pro Light" panose="02040302050405020303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Georgia Pro Light" panose="02040302050405020303" pitchFamily="18" charset="0"/>
              </a:rPr>
              <a:t>ПОЗНАВАТЕЛЬНОЕ РАЗВИТИЕ,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Georgia Pro Light" panose="02040302050405020303" pitchFamily="18" charset="0"/>
              </a:rPr>
              <a:t> РЕЧЕВОЕ РАЗВИТИЕ, СОЦИАЛЬНО-КОММУНИКАТИВНОЕ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2C8B7797-D326-4E2E-8D1D-1F9BF181281C}"/>
              </a:ext>
            </a:extLst>
          </p:cNvPr>
          <p:cNvSpPr/>
          <p:nvPr/>
        </p:nvSpPr>
        <p:spPr>
          <a:xfrm rot="1576798">
            <a:off x="2739602" y="12115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4AE1E3FF-87AD-4F63-962C-164443BF731B}"/>
              </a:ext>
            </a:extLst>
          </p:cNvPr>
          <p:cNvSpPr/>
          <p:nvPr/>
        </p:nvSpPr>
        <p:spPr>
          <a:xfrm rot="20256102">
            <a:off x="5936805" y="1210234"/>
            <a:ext cx="484632" cy="978408"/>
          </a:xfrm>
          <a:prstGeom prst="downArrow">
            <a:avLst>
              <a:gd name="adj1" fmla="val 468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загнутый угол 13">
            <a:extLst>
              <a:ext uri="{FF2B5EF4-FFF2-40B4-BE49-F238E27FC236}">
                <a16:creationId xmlns:a16="http://schemas.microsoft.com/office/drawing/2014/main" id="{1AE1363F-5ACB-423E-87B3-C2DDF063257F}"/>
              </a:ext>
            </a:extLst>
          </p:cNvPr>
          <p:cNvSpPr/>
          <p:nvPr/>
        </p:nvSpPr>
        <p:spPr>
          <a:xfrm>
            <a:off x="5310554" y="2246666"/>
            <a:ext cx="3594295" cy="345074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 Pro Light" panose="02040302050405020303" pitchFamily="18" charset="0"/>
              </a:rPr>
              <a:t>Содействует реализации целевых ориентиров</a:t>
            </a:r>
            <a:r>
              <a:rPr lang="ru-RU" sz="2400" b="1" dirty="0"/>
              <a:t> </a:t>
            </a:r>
          </a:p>
          <a:p>
            <a:pPr algn="ctr"/>
            <a:endParaRPr lang="ru-RU" dirty="0"/>
          </a:p>
          <a:p>
            <a:pPr algn="ctr"/>
            <a:r>
              <a:rPr lang="ru-RU" sz="2000" b="1" dirty="0">
                <a:latin typeface="Georgia Pro Light" panose="02040302050405020303" pitchFamily="18" charset="0"/>
              </a:rPr>
              <a:t>ЛЮБОЗНАТЕЛЬНОСТЬ, АКТИВНОСТЬ, ОВЛАДЕНИЕ СРЕДСТВАМИ ОБЩЕНИЯ И СПОСОБАМИ ВЗАИМОДЕЙСТВИЯ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C230BC-E955-4012-8D8B-6D22F5C98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867" y="193595"/>
            <a:ext cx="1408298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99C47A-50B1-450F-8496-D5ECB1C76C89}"/>
              </a:ext>
            </a:extLst>
          </p:cNvPr>
          <p:cNvSpPr txBox="1"/>
          <p:nvPr/>
        </p:nvSpPr>
        <p:spPr>
          <a:xfrm>
            <a:off x="2639585" y="2286554"/>
            <a:ext cx="4123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Light" panose="02040302050405020303" pitchFamily="18" charset="0"/>
              </a:rPr>
              <a:t>Интеллект – карта</a:t>
            </a:r>
          </a:p>
          <a:p>
            <a:pPr algn="ctr"/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Light" panose="02040302050405020303" pitchFamily="18" charset="0"/>
              </a:rPr>
              <a:t> помогает дошкольнику 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C187173-3716-4FBC-9026-463FB0ECE971}"/>
              </a:ext>
            </a:extLst>
          </p:cNvPr>
          <p:cNvSpPr/>
          <p:nvPr/>
        </p:nvSpPr>
        <p:spPr>
          <a:xfrm>
            <a:off x="564345" y="680583"/>
            <a:ext cx="2463741" cy="18248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 Pro Light" panose="02040302050405020303" pitchFamily="18" charset="0"/>
              </a:rPr>
              <a:t>Запоминать  информацию 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E95CC70-9E17-4E72-B1F5-BBB767133177}"/>
              </a:ext>
            </a:extLst>
          </p:cNvPr>
          <p:cNvSpPr/>
          <p:nvPr/>
        </p:nvSpPr>
        <p:spPr>
          <a:xfrm>
            <a:off x="6375018" y="3614404"/>
            <a:ext cx="2552663" cy="186946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 Pro Light" panose="02040302050405020303" pitchFamily="18" charset="0"/>
              </a:rPr>
              <a:t>Рассуждать и общаться 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67E6D3D-F3BD-4557-9184-8B4D6E956893}"/>
              </a:ext>
            </a:extLst>
          </p:cNvPr>
          <p:cNvSpPr/>
          <p:nvPr/>
        </p:nvSpPr>
        <p:spPr>
          <a:xfrm>
            <a:off x="267144" y="3212437"/>
            <a:ext cx="2552664" cy="196397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 Pro Light" panose="02040302050405020303" pitchFamily="18" charset="0"/>
              </a:rPr>
              <a:t>Выражать  эмоции и мысли по теме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8C02640-1E63-4D8B-A2F1-661FFBFF19B3}"/>
              </a:ext>
            </a:extLst>
          </p:cNvPr>
          <p:cNvSpPr/>
          <p:nvPr/>
        </p:nvSpPr>
        <p:spPr>
          <a:xfrm>
            <a:off x="3109276" y="4592484"/>
            <a:ext cx="2709129" cy="196397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 Pro Light" panose="02040302050405020303" pitchFamily="18" charset="0"/>
              </a:rPr>
              <a:t>Пересказывать   или рассказывать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7246A67-DBD1-4703-8722-DC647C2DEEA8}"/>
              </a:ext>
            </a:extLst>
          </p:cNvPr>
          <p:cNvSpPr/>
          <p:nvPr/>
        </p:nvSpPr>
        <p:spPr>
          <a:xfrm>
            <a:off x="6450252" y="1327849"/>
            <a:ext cx="2402193" cy="182484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 Pro Light" panose="02040302050405020303" pitchFamily="18" charset="0"/>
              </a:rPr>
              <a:t>Воображать и искать ассоциации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EA16AF-B4BD-4914-8CF7-9C00F4494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873" y="800087"/>
            <a:ext cx="1408298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8171"/>
            <a:ext cx="91399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FC44BB-55E0-4BB3-BC1B-86CC997E6EBF}"/>
              </a:ext>
            </a:extLst>
          </p:cNvPr>
          <p:cNvSpPr txBox="1"/>
          <p:nvPr/>
        </p:nvSpPr>
        <p:spPr>
          <a:xfrm>
            <a:off x="175443" y="281354"/>
            <a:ext cx="8452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>
                <a:latin typeface="Georgia Pro Light" panose="02040302050405020303" pitchFamily="18" charset="0"/>
              </a:rPr>
              <a:t>Цели создания интеллект – карт с дошкольниками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8C1234-64C6-47E8-8905-F8D4F253DB5F}"/>
              </a:ext>
            </a:extLst>
          </p:cNvPr>
          <p:cNvSpPr/>
          <p:nvPr/>
        </p:nvSpPr>
        <p:spPr>
          <a:xfrm>
            <a:off x="310096" y="1094099"/>
            <a:ext cx="292547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u="sng" dirty="0">
                <a:solidFill>
                  <a:srgbClr val="FF0000"/>
                </a:solidFill>
                <a:latin typeface="Georgia Pro Light" panose="02040302050405020303" pitchFamily="18" charset="0"/>
              </a:rPr>
              <a:t>Сбор  материала (информации) о предмете, явлении, объекте </a:t>
            </a:r>
          </a:p>
          <a:p>
            <a:endParaRPr lang="ru-RU" b="1" dirty="0">
              <a:latin typeface="Georgia Pro Light" panose="02040302050405020303" pitchFamily="18" charset="0"/>
            </a:endParaRPr>
          </a:p>
          <a:p>
            <a:r>
              <a:rPr lang="ru-RU" b="1" dirty="0">
                <a:latin typeface="Georgia Pro Light" panose="02040302050405020303" pitchFamily="18" charset="0"/>
              </a:rPr>
              <a:t> • Создать карту в ходе обсуждения         •Расширять и пополнять словарный запас •Развивать процессы мышления: анализ, синтез, аналогия, обобщение, ассоциация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6BB067-0D46-4983-86D0-E02D5175DD73}"/>
              </a:ext>
            </a:extLst>
          </p:cNvPr>
          <p:cNvSpPr/>
          <p:nvPr/>
        </p:nvSpPr>
        <p:spPr>
          <a:xfrm>
            <a:off x="3125277" y="1094099"/>
            <a:ext cx="255328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latin typeface="Georgia Pro Light" panose="02040302050405020303" pitchFamily="18" charset="0"/>
              </a:rPr>
              <a:t>Развитие связной речи детей </a:t>
            </a:r>
          </a:p>
          <a:p>
            <a:endParaRPr lang="ru-RU" sz="2000" b="1" dirty="0">
              <a:solidFill>
                <a:srgbClr val="FF0000"/>
              </a:solidFill>
              <a:latin typeface="Georgia Pro Light" panose="02040302050405020303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Georgia Pro Light" panose="02040302050405020303" pitchFamily="18" charset="0"/>
            </a:endParaRPr>
          </a:p>
          <a:p>
            <a:r>
              <a:rPr lang="ru-RU" b="1" dirty="0">
                <a:latin typeface="Georgia Pro Light" panose="02040302050405020303" pitchFamily="18" charset="0"/>
              </a:rPr>
              <a:t>•Учить последовательно и самостоятельно излагать свои мысли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587D12-28D3-4952-96FD-D4405FF5B7A5}"/>
              </a:ext>
            </a:extLst>
          </p:cNvPr>
          <p:cNvSpPr/>
          <p:nvPr/>
        </p:nvSpPr>
        <p:spPr>
          <a:xfrm>
            <a:off x="5843930" y="1020580"/>
            <a:ext cx="30143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latin typeface="Georgia Pro Light" panose="02040302050405020303" pitchFamily="18" charset="0"/>
              </a:rPr>
              <a:t>Закрепление и обобщение материала </a:t>
            </a:r>
          </a:p>
          <a:p>
            <a:endParaRPr lang="ru-RU" sz="2000" b="1" dirty="0">
              <a:solidFill>
                <a:srgbClr val="FF0000"/>
              </a:solidFill>
              <a:latin typeface="Georgia Pro Light" panose="02040302050405020303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Georgia Pro Light" panose="02040302050405020303" pitchFamily="18" charset="0"/>
            </a:endParaRPr>
          </a:p>
          <a:p>
            <a:r>
              <a:rPr lang="ru-RU" b="1" dirty="0">
                <a:latin typeface="Georgia Pro Light" panose="02040302050405020303" pitchFamily="18" charset="0"/>
              </a:rPr>
              <a:t>• Создать карту как итог работы с детьми по теме</a:t>
            </a:r>
          </a:p>
          <a:p>
            <a:r>
              <a:rPr lang="ru-RU" b="1" dirty="0">
                <a:latin typeface="Georgia Pro Light" panose="02040302050405020303" pitchFamily="18" charset="0"/>
              </a:rPr>
              <a:t> • Развивать у детей умение выделять главную мысль, припоминать изученное •Активизировать словарь, совершенствовать связную речь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EE791C-367A-40EF-8AD8-4AC88CF9D7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78" y="4005479"/>
            <a:ext cx="3638444" cy="2571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2EE17B-7F71-4936-9E89-2ACF1CC6D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125" y="267658"/>
            <a:ext cx="1408298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F0931C-3179-4451-A7A1-343296343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73" y="216730"/>
            <a:ext cx="8566053" cy="6424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7BE0A8-2D52-4CE1-9CEC-36D221835FE8}"/>
              </a:ext>
            </a:extLst>
          </p:cNvPr>
          <p:cNvSpPr txBox="1"/>
          <p:nvPr/>
        </p:nvSpPr>
        <p:spPr>
          <a:xfrm>
            <a:off x="2968034" y="2588456"/>
            <a:ext cx="3207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latin typeface="Georgia Pro Light" panose="02040302050405020303" pitchFamily="18" charset="0"/>
              </a:rPr>
              <a:t>Интеллект –карта </a:t>
            </a:r>
          </a:p>
        </p:txBody>
      </p:sp>
    </p:spTree>
    <p:extLst>
      <p:ext uri="{BB962C8B-B14F-4D97-AF65-F5344CB8AC3E}">
        <p14:creationId xmlns:p14="http://schemas.microsoft.com/office/powerpoint/2010/main" val="53953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4B5568-EA13-4FFB-8655-2F1238C50F5C}"/>
              </a:ext>
            </a:extLst>
          </p:cNvPr>
          <p:cNvSpPr txBox="1"/>
          <p:nvPr/>
        </p:nvSpPr>
        <p:spPr>
          <a:xfrm>
            <a:off x="2377440" y="492369"/>
            <a:ext cx="400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latin typeface="Georgia Pro Light" panose="02040302050405020303" pitchFamily="18" charset="0"/>
                <a:cs typeface="Times New Roman" panose="02020603050405020304" pitchFamily="18" charset="0"/>
              </a:rPr>
              <a:t>Особенности методики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3FBFFA-0757-4132-B31C-EB16D0EE9684}"/>
              </a:ext>
            </a:extLst>
          </p:cNvPr>
          <p:cNvSpPr/>
          <p:nvPr/>
        </p:nvSpPr>
        <p:spPr>
          <a:xfrm>
            <a:off x="232116" y="1225290"/>
            <a:ext cx="31581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 Pro Light" panose="02040302050405020303" pitchFamily="18" charset="0"/>
              </a:rPr>
              <a:t>При составлении  интеллект - карты в процессе усвоения информации задействованы оба полушария головного мозга. </a:t>
            </a:r>
          </a:p>
          <a:p>
            <a:endParaRPr lang="ru-RU" sz="2000" b="1" dirty="0">
              <a:latin typeface="Georgia Pro Light" panose="02040302050405020303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E80895-7150-4C18-8F23-5343BDFEB241}"/>
              </a:ext>
            </a:extLst>
          </p:cNvPr>
          <p:cNvSpPr/>
          <p:nvPr/>
        </p:nvSpPr>
        <p:spPr>
          <a:xfrm>
            <a:off x="4382155" y="122529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Georgia Pro Light" panose="02040302050405020303" pitchFamily="18" charset="0"/>
              </a:rPr>
              <a:t>РЕЗУЛЬТАТИВНОСТЬ ДОСТИГАЕТСЯ ЗА СЧЕТ: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Georgia Pro Light" panose="02040302050405020303" pitchFamily="18" charset="0"/>
              </a:rPr>
              <a:t>•Наглядности </a:t>
            </a:r>
            <a:r>
              <a:rPr lang="ru-RU" sz="2000" b="1" dirty="0">
                <a:latin typeface="Georgia Pro Light" panose="02040302050405020303" pitchFamily="18" charset="0"/>
              </a:rPr>
              <a:t>•(мысли изображены на бумаге)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Georgia Pro Light" panose="02040302050405020303" pitchFamily="18" charset="0"/>
              </a:rPr>
              <a:t>•Привлекательности</a:t>
            </a:r>
            <a:r>
              <a:rPr lang="ru-RU" sz="2000" b="1" dirty="0">
                <a:latin typeface="Georgia Pro Light" panose="02040302050405020303" pitchFamily="18" charset="0"/>
              </a:rPr>
              <a:t> •(красиво, эстетично, ярко, интересно) </a:t>
            </a:r>
            <a:r>
              <a:rPr lang="ru-RU" sz="2000" b="1" dirty="0">
                <a:solidFill>
                  <a:srgbClr val="FF0000"/>
                </a:solidFill>
                <a:latin typeface="Georgia Pro Light" panose="02040302050405020303" pitchFamily="18" charset="0"/>
              </a:rPr>
              <a:t>•Запоминаемости   </a:t>
            </a:r>
          </a:p>
          <a:p>
            <a:pPr algn="ctr"/>
            <a:r>
              <a:rPr lang="ru-RU" sz="2000" b="1" dirty="0">
                <a:latin typeface="Georgia Pro Light" panose="02040302050405020303" pitchFamily="18" charset="0"/>
              </a:rPr>
              <a:t> •(информация представлена в образе и в словесной форме)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Georgia Pro Light" panose="02040302050405020303" pitchFamily="18" charset="0"/>
              </a:rPr>
              <a:t>•Творчества </a:t>
            </a:r>
            <a:r>
              <a:rPr lang="ru-RU" sz="2000" b="1" dirty="0">
                <a:latin typeface="Georgia Pro Light" panose="02040302050405020303" pitchFamily="18" charset="0"/>
              </a:rPr>
              <a:t>•(поиск разных изображений, ассоциаций)</a:t>
            </a:r>
          </a:p>
          <a:p>
            <a:pPr algn="ctr"/>
            <a:r>
              <a:rPr lang="ru-RU" sz="2000" b="1" dirty="0">
                <a:latin typeface="Georgia Pro Light" panose="02040302050405020303" pitchFamily="18" charset="0"/>
              </a:rPr>
              <a:t> •Возможность дополнения и пересмотра , рассматривания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Georgia Pro Light" panose="02040302050405020303" pitchFamily="18" charset="0"/>
              </a:rPr>
              <a:t>Интеллект-карта основана на ассоциативном мышлении.                                  Ассоциация – это связь между отдельными представлениями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A73DD8-5910-41BB-9D54-5F2E0BFA2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822" y="3685668"/>
            <a:ext cx="5415597" cy="22978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81E66A-B349-46CA-B92F-F4D2B1E2E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605" y="-74451"/>
            <a:ext cx="1408298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</TotalTime>
  <Words>770</Words>
  <Application>Microsoft Office PowerPoint</Application>
  <PresentationFormat>Экран (4:3)</PresentationFormat>
  <Paragraphs>109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Georgia Pro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1</cp:lastModifiedBy>
  <cp:revision>54</cp:revision>
  <dcterms:created xsi:type="dcterms:W3CDTF">2013-11-19T05:52:05Z</dcterms:created>
  <dcterms:modified xsi:type="dcterms:W3CDTF">2018-11-14T14:06:31Z</dcterms:modified>
</cp:coreProperties>
</file>