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2E3A4B"/>
    <a:srgbClr val="6EB6DA"/>
    <a:srgbClr val="2B92BF"/>
    <a:srgbClr val="2F3044"/>
    <a:srgbClr val="2D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9B48-4659-4DBC-97CA-5117E3BA500F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D0D6-4836-4A81-9130-AD7AA02A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2548-96C0-48CA-A57D-BCD7A325B99F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54E8-4CDD-4521-B568-C6EF5FFADC00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7DC8-CCF4-4614-BEE2-73D479305201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018F-8EB8-4FAC-B5FA-513A29B0771C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5B7A-B118-4961-B4AF-EF471619C9AB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41D-3F4F-4068-9E22-421568F4BD92}" type="datetime1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6AF3-ED6C-4E35-8DC8-CF601489EA2F}" type="datetime1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F4C-42B3-4E78-9996-B89A7365FC90}" type="datetime1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43F-E2B5-46AE-A551-D96D30D6CEAC}" type="datetime1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ACBD-B77B-4997-8B72-555DF7B10073}" type="datetime1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3E46-8185-46AF-87D0-534820393168}" type="datetime1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7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C3B4-FD25-4504-BC0E-B0DFF200998E}" type="datetime1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C5A6-C7CC-41C5-B20E-EACC23CF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550" y="979017"/>
            <a:ext cx="8679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solidFill>
                  <a:srgbClr val="2E3A4B"/>
                </a:solidFill>
                <a:latin typeface="Century Schoolbook" panose="02040604050505020304" pitchFamily="18" charset="0"/>
              </a:rPr>
              <a:t>Занимательная математика в развитии логического мышления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6960" y="5596349"/>
            <a:ext cx="580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2E3A4B"/>
                </a:solidFill>
                <a:latin typeface="Century Schoolbook" panose="02040604050505020304" pitchFamily="18" charset="0"/>
              </a:rPr>
              <a:t>Осипова Василина Васильевна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41962" y="6090063"/>
            <a:ext cx="5617030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51" y="5073232"/>
            <a:ext cx="1531309" cy="15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04983-6F36-4BF1-B171-E614FAB8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631" y="681037"/>
            <a:ext cx="7630551" cy="1325563"/>
          </a:xfrm>
        </p:spPr>
        <p:txBody>
          <a:bodyPr/>
          <a:lstStyle/>
          <a:p>
            <a:r>
              <a:rPr lang="ru-RU" i="1" dirty="0">
                <a:latin typeface="Century Schoolbook" panose="02040604050505020304" pitchFamily="18" charset="0"/>
              </a:rPr>
              <a:t>Логические блоки </a:t>
            </a:r>
            <a:r>
              <a:rPr lang="ru-RU" i="1" dirty="0" err="1">
                <a:latin typeface="Century Schoolbook" panose="02040604050505020304" pitchFamily="18" charset="0"/>
              </a:rPr>
              <a:t>Дьенеша</a:t>
            </a:r>
            <a:endParaRPr lang="ru-RU" i="1" dirty="0">
              <a:latin typeface="Century Schoolbook" panose="020406040505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547DAF0-BC50-42F2-8FBA-26C30D251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52" y="3676552"/>
            <a:ext cx="3974726" cy="2981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E8394B-0EDF-48D6-ACD7-EAA6F759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EB836A-5BC5-40BF-9F93-16F78882E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1836224"/>
            <a:ext cx="2928132" cy="390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7F8A32-B669-4069-9DA4-EB283E99C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34" y="1768621"/>
            <a:ext cx="2928131" cy="390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71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15FC0-2BCC-4F43-8339-AC8C825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734D01-88F1-4684-8A2E-4467C81A1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8" y="136525"/>
            <a:ext cx="3240258" cy="3996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DB7779-D212-428E-821D-F8D882A7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FFA16B-DC24-41C5-AF27-204A2D11A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0" y="4291281"/>
            <a:ext cx="3240258" cy="2430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04D61D-EA33-4BFF-8B63-033ECDFBD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7" y="1019907"/>
            <a:ext cx="3613639" cy="4818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7E7FB-6436-42DE-B2D6-68FADE60B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38" y="161210"/>
            <a:ext cx="2997472" cy="3996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AE8D91-97D3-4DB3-8B09-97929EEDF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63" y="3326521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9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35612" y="2456272"/>
            <a:ext cx="972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>
                <a:latin typeface="Century Schoolbook" panose="02040604050505020304" pitchFamily="18" charset="0"/>
              </a:rPr>
              <a:t>Спасибо 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9623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32463" y="2361210"/>
            <a:ext cx="72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20" y="5591895"/>
            <a:ext cx="1129580" cy="1129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4BAAB-73D4-4179-B60B-DAB616623A53}"/>
              </a:ext>
            </a:extLst>
          </p:cNvPr>
          <p:cNvSpPr txBox="1"/>
          <p:nvPr/>
        </p:nvSpPr>
        <p:spPr>
          <a:xfrm>
            <a:off x="2545005" y="1491175"/>
            <a:ext cx="76400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Задача дошкольного воспитания состоит не в максимальном ускорении развития ребенка, а прежде всего в создании каждому дошкольнику условий для наиболее полного раскрытия его возрастных возможностей и способностей. </a:t>
            </a:r>
          </a:p>
          <a:p>
            <a:r>
              <a:rPr lang="ru-RU" sz="20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Ребенок стремиться к активной деятельности, и важно  не дать этому стремлению угаснуть, а способствовать его дальнейшему развитию. </a:t>
            </a:r>
          </a:p>
          <a:p>
            <a:r>
              <a:rPr lang="ru-RU" sz="20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Абстрактный характер математического материала, который необходимо анализировать, обобщать, делая определенные выводы,  а недостаточное владение математической памятью создают особые трудности в освоении математики. </a:t>
            </a:r>
          </a:p>
          <a:p>
            <a:r>
              <a:rPr lang="ru-RU" sz="20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Привить детям интерес к математике можно с помощью интересных заданий и игр, сделать увлекательным для ребенка усвоение начал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9865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875" y="1747407"/>
            <a:ext cx="7125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Свою работу я начинала с изучения научно – методической литературы по этой теме. Подбирала  развивающие игры, пособия. Для материала в групповой комнате отведено отдельное место. Наглядный материал, подборка картинок, литература  располагается на полках,  дидактические и другие виды игр всегда доступны детям. </a:t>
            </a:r>
          </a:p>
        </p:txBody>
      </p:sp>
    </p:spTree>
    <p:extLst>
      <p:ext uri="{BB962C8B-B14F-4D97-AF65-F5344CB8AC3E}">
        <p14:creationId xmlns:p14="http://schemas.microsoft.com/office/powerpoint/2010/main" val="277956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latin typeface="Century Schoolbook" panose="02040604050505020304" pitchFamily="18" charset="0"/>
              </a:rPr>
              <a:t>Используемые формы, методы и приемы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345" y="1690688"/>
            <a:ext cx="10515600" cy="4351338"/>
          </a:xfrm>
        </p:spPr>
        <p:txBody>
          <a:bodyPr/>
          <a:lstStyle/>
          <a:p>
            <a:r>
              <a:rPr lang="ru-RU" i="1" dirty="0">
                <a:latin typeface="Century Schoolbook" panose="02040604050505020304" pitchFamily="18" charset="0"/>
              </a:rPr>
              <a:t>Сюрпризные моменты;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Игровые образы;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Игровые ситуации;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Чтение художественной литературы;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Рассматривание предметов, картин;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Беседы;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Развивающие дидактические игры.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01880-7172-46B7-B1A4-4916859EF5FD}"/>
              </a:ext>
            </a:extLst>
          </p:cNvPr>
          <p:cNvSpPr txBox="1"/>
          <p:nvPr/>
        </p:nvSpPr>
        <p:spPr>
          <a:xfrm>
            <a:off x="2657973" y="1556382"/>
            <a:ext cx="7794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Наглядно – действенное мышление у детей младшего  дошкольного  возраста имеющее в</a:t>
            </a:r>
          </a:p>
          <a:p>
            <a:r>
              <a:rPr lang="ru-RU" sz="24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 своей основе развитую  сенсорику, реализуется </a:t>
            </a:r>
          </a:p>
          <a:p>
            <a:r>
              <a:rPr lang="ru-RU" sz="24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Во  время действий с предметами.</a:t>
            </a:r>
          </a:p>
          <a:p>
            <a:r>
              <a:rPr lang="ru-RU" sz="24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Система развития математических способностей  представляет собой систему</a:t>
            </a:r>
          </a:p>
          <a:p>
            <a:r>
              <a:rPr lang="ru-RU" sz="24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 дидактических, развивающих, познавательных игр и упражнений, которые строятся на действиях детей с предметами.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endParaRPr lang="ru-RU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80915-5CD4-4DF2-8EA3-A716829DA2D9}"/>
              </a:ext>
            </a:extLst>
          </p:cNvPr>
          <p:cNvSpPr txBox="1"/>
          <p:nvPr/>
        </p:nvSpPr>
        <p:spPr>
          <a:xfrm>
            <a:off x="2532185" y="1505243"/>
            <a:ext cx="783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Century Schoolbook" panose="02040604050505020304" pitchFamily="18" charset="0"/>
              </a:rPr>
              <a:t>Моей целью не является освоение и отработка каких – то ни было</a:t>
            </a:r>
          </a:p>
          <a:p>
            <a:r>
              <a:rPr lang="ru-RU" sz="2800" i="1" dirty="0">
                <a:latin typeface="Century Schoolbook" panose="02040604050505020304" pitchFamily="18" charset="0"/>
              </a:rPr>
              <a:t>математических понятий, а введение ребенка в специально организованную ситуацию, которая образует в его восприятии ряд живых ассоциаций, имеющих в подтексте математическое содержание. Дети не должны замечать, что идет обучение. Вся система деятельности должна восприниматься ребенком как естественное продолжение его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3327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8FEEB-891E-4ED2-BDF7-CB31F01B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104" y="500062"/>
            <a:ext cx="10515600" cy="1325563"/>
          </a:xfrm>
        </p:spPr>
        <p:txBody>
          <a:bodyPr/>
          <a:lstStyle/>
          <a:p>
            <a:r>
              <a:rPr lang="ru-RU" i="1" dirty="0">
                <a:latin typeface="Century Schoolbook" panose="02040604050505020304" pitchFamily="18" charset="0"/>
              </a:rPr>
              <a:t>Математические сказки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B105A4-92A7-4634-9278-67685AEA8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145873"/>
            <a:ext cx="4706246" cy="377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7A954-9CB8-496A-BC48-AF35D046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2C77C8-20F5-4626-BC23-944618CEF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3" y="1335841"/>
            <a:ext cx="4706245" cy="3529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C6C29C-8B69-445D-A4AB-98CE843C7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70" y="1294877"/>
            <a:ext cx="4935987" cy="370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E81AFD-3CCE-4E7C-B2D8-D00F4C06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246" y="93936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«Аня и Яна».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Однажды Аня и Яна пошли в лес. В лесу они нашли много ягод. Сложили они ягоды в одну корзину, и пошли домой.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1.Сколько ягод девочки нашли в лесу?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2.Сколько корзин у них было?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>
                <a:latin typeface="Century Schoolbook" panose="02040604050505020304" pitchFamily="18" charset="0"/>
              </a:rPr>
              <a:t>«Бабочка».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Вдали Ваня увидел красивую бабочку. Совсем близко от него стоял сачок. Схватил Ваня сачок хотел было бабочку поймать, да видит, бабочка раз и улетела.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Где Ваня увидел бабочку?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Где находился сачок?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56A97D-FE9C-4671-8077-089417C3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DBBD3-E6B1-42E8-9DDF-52E5F5F7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476" y="4697760"/>
            <a:ext cx="286536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926C2-395F-4B58-8ED7-F6BC732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49" y="500062"/>
            <a:ext cx="6673948" cy="1325563"/>
          </a:xfrm>
        </p:spPr>
        <p:txBody>
          <a:bodyPr/>
          <a:lstStyle/>
          <a:p>
            <a:r>
              <a:rPr lang="ru-RU" i="1" dirty="0">
                <a:latin typeface="Century Schoolbook" panose="02040604050505020304" pitchFamily="18" charset="0"/>
              </a:rPr>
              <a:t>Длинный - короткий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E96D2-0E34-4572-8E0F-64A82DEB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Цели: познакомить детей с начальными понятиями измерения расстояния, развивать навыки сравнения, тренировать образное мышление, речь, воспитывать навыки работы в группе (если речь идёт о групповом занятии).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 Задачи: показать на примере разницу между понятиями «длинный-короткий», «долго-быстро» и их взаимосвязи в отношении измерения расстояний между объектами, развивать логический подход к решению практических примеров (выбора короткого пути к тому или иному объекту).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9073CC-04EE-4825-8905-67398B14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48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479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Используемые формы, методы и приемы</vt:lpstr>
      <vt:lpstr>Презентация PowerPoint</vt:lpstr>
      <vt:lpstr>Презентация PowerPoint</vt:lpstr>
      <vt:lpstr>Математические сказки</vt:lpstr>
      <vt:lpstr>Презентация PowerPoint</vt:lpstr>
      <vt:lpstr>Длинный - короткий</vt:lpstr>
      <vt:lpstr>Логические блоки Дьенеша</vt:lpstr>
      <vt:lpstr>Презентация PowerPoint</vt:lpstr>
      <vt:lpstr>Презентация PowerPoint</vt:lpstr>
    </vt:vector>
  </TitlesOfParts>
  <Company>УчебныеПрезентации.рф;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1</cp:lastModifiedBy>
  <cp:revision>27</cp:revision>
  <dcterms:created xsi:type="dcterms:W3CDTF">2017-04-17T15:04:46Z</dcterms:created>
  <dcterms:modified xsi:type="dcterms:W3CDTF">2018-11-07T13:27:34Z</dcterms:modified>
</cp:coreProperties>
</file>