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D990-D52D-414F-9E40-35C1E201C8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8D4C5B-B4B1-46C4-AF85-1B821E1E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D990-D52D-414F-9E40-35C1E201C8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C5B-B4B1-46C4-AF85-1B821E1E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D990-D52D-414F-9E40-35C1E201C8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C5B-B4B1-46C4-AF85-1B821E1E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D990-D52D-414F-9E40-35C1E201C8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8D4C5B-B4B1-46C4-AF85-1B821E1E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D990-D52D-414F-9E40-35C1E201C8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C5B-B4B1-46C4-AF85-1B821E1EE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D990-D52D-414F-9E40-35C1E201C8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C5B-B4B1-46C4-AF85-1B821E1E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D990-D52D-414F-9E40-35C1E201C8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8D4C5B-B4B1-46C4-AF85-1B821E1EE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D990-D52D-414F-9E40-35C1E201C8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C5B-B4B1-46C4-AF85-1B821E1E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D990-D52D-414F-9E40-35C1E201C8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C5B-B4B1-46C4-AF85-1B821E1E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D990-D52D-414F-9E40-35C1E201C8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C5B-B4B1-46C4-AF85-1B821E1E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D990-D52D-414F-9E40-35C1E201C8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C5B-B4B1-46C4-AF85-1B821E1EE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3DD990-D52D-414F-9E40-35C1E201C8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8D4C5B-B4B1-46C4-AF85-1B821E1EE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6380" y="3643314"/>
            <a:ext cx="3357586" cy="1222375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воспитатель 1кв.категории МБДОУ – детский сад «Лучик»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1" dirty="0" smtClean="0"/>
              <a:t>Осипова В.В.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458200" cy="17859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Предметно – развивающая среда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нравственно – патриотическому воспитанию детей в ДОУ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img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928934"/>
            <a:ext cx="3936500" cy="2947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3505200" cy="2847975"/>
          </a:xfrm>
          <a:prstGeom prst="rect">
            <a:avLst/>
          </a:prstGeom>
        </p:spPr>
      </p:pic>
      <p:pic>
        <p:nvPicPr>
          <p:cNvPr id="3" name="Рисунок 2" descr="28_w800_h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88640"/>
            <a:ext cx="5493866" cy="3656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96752"/>
            <a:ext cx="3767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Полочки красоты: истории </a:t>
            </a:r>
            <a:endParaRPr lang="ru-RU" dirty="0" smtClean="0"/>
          </a:p>
          <a:p>
            <a:r>
              <a:rPr lang="ru-RU" dirty="0" smtClean="0"/>
              <a:t>Народных гуляний и праздников</a:t>
            </a:r>
          </a:p>
          <a:p>
            <a:r>
              <a:rPr lang="ru-RU" dirty="0" smtClean="0"/>
              <a:t>Русские игрушки, сказки, былины</a:t>
            </a:r>
          </a:p>
          <a:p>
            <a:r>
              <a:rPr lang="ru-RU" dirty="0" smtClean="0"/>
              <a:t>п</a:t>
            </a:r>
            <a:r>
              <a:rPr lang="ru-RU" dirty="0" smtClean="0"/>
              <a:t>редания. </a:t>
            </a:r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3859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191000" cy="3143250"/>
          </a:xfrm>
          <a:prstGeom prst="rect">
            <a:avLst/>
          </a:prstGeom>
        </p:spPr>
      </p:pic>
      <p:pic>
        <p:nvPicPr>
          <p:cNvPr id="3" name="Рисунок 2" descr="22628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688607"/>
            <a:ext cx="5362203" cy="4002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9992" y="836712"/>
            <a:ext cx="4488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Знакомство с правилами дорожного</a:t>
            </a:r>
          </a:p>
          <a:p>
            <a:r>
              <a:rPr lang="ru-RU" dirty="0" smtClean="0"/>
              <a:t> движения, изготовление макетов улиц, </a:t>
            </a:r>
            <a:endParaRPr lang="ru-RU" dirty="0" smtClean="0"/>
          </a:p>
          <a:p>
            <a:r>
              <a:rPr lang="ru-RU" dirty="0" smtClean="0"/>
              <a:t>п</a:t>
            </a:r>
            <a:r>
              <a:rPr lang="ru-RU" dirty="0" smtClean="0"/>
              <a:t>оселка, детского сада, родного дома.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789040"/>
            <a:ext cx="2528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Макет по развитию </a:t>
            </a:r>
            <a:endParaRPr lang="ru-RU" dirty="0" smtClean="0"/>
          </a:p>
          <a:p>
            <a:r>
              <a:rPr lang="ru-RU" dirty="0" smtClean="0"/>
              <a:t>н</a:t>
            </a:r>
            <a:r>
              <a:rPr lang="ru-RU" dirty="0" smtClean="0"/>
              <a:t>равственных чувств </a:t>
            </a:r>
            <a:endParaRPr lang="ru-RU" dirty="0" smtClean="0"/>
          </a:p>
          <a:p>
            <a:r>
              <a:rPr lang="ru-RU" dirty="0" smtClean="0"/>
              <a:t>д</a:t>
            </a:r>
            <a:r>
              <a:rPr lang="ru-RU" dirty="0" smtClean="0"/>
              <a:t>ошкольника.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zey_matresh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370200" cy="3019933"/>
          </a:xfrm>
          <a:prstGeom prst="rect">
            <a:avLst/>
          </a:prstGeom>
        </p:spPr>
      </p:pic>
      <p:pic>
        <p:nvPicPr>
          <p:cNvPr id="3" name="Рисунок 2" descr="s95876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356992"/>
            <a:ext cx="5756498" cy="33080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120" y="404664"/>
            <a:ext cx="3290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Музыкальные инструменты,</a:t>
            </a:r>
          </a:p>
          <a:p>
            <a:r>
              <a:rPr lang="ru-RU" dirty="0" smtClean="0"/>
              <a:t>с</a:t>
            </a:r>
            <a:r>
              <a:rPr lang="ru-RU" dirty="0" smtClean="0"/>
              <a:t>казочные маски, подбор </a:t>
            </a:r>
            <a:endParaRPr lang="ru-RU" dirty="0" smtClean="0"/>
          </a:p>
          <a:p>
            <a:r>
              <a:rPr lang="ru-RU" dirty="0" smtClean="0"/>
              <a:t>Различных фонотек, </a:t>
            </a:r>
          </a:p>
          <a:p>
            <a:r>
              <a:rPr lang="ru-RU" dirty="0" smtClean="0"/>
              <a:t>Фольклорные произведения.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573016"/>
            <a:ext cx="3001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Атрибуты для подвижных</a:t>
            </a:r>
          </a:p>
          <a:p>
            <a:r>
              <a:rPr lang="ru-RU" dirty="0" smtClean="0"/>
              <a:t>н</a:t>
            </a:r>
            <a:r>
              <a:rPr lang="ru-RU" dirty="0" smtClean="0"/>
              <a:t>ародных игр, хороводов. </a:t>
            </a:r>
            <a:endParaRPr lang="ru-RU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38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2399512" cy="3266388"/>
          </a:xfrm>
          <a:prstGeom prst="rect">
            <a:avLst/>
          </a:prstGeom>
        </p:spPr>
      </p:pic>
      <p:pic>
        <p:nvPicPr>
          <p:cNvPr id="3" name="Рисунок 2" descr="slide-1-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4183">
            <a:off x="3299070" y="551071"/>
            <a:ext cx="5181600" cy="598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501008"/>
            <a:ext cx="2546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Изготовление карт с </a:t>
            </a:r>
          </a:p>
          <a:p>
            <a:r>
              <a:rPr lang="ru-RU" dirty="0" smtClean="0"/>
              <a:t>с</a:t>
            </a:r>
            <a:r>
              <a:rPr lang="ru-RU" dirty="0" smtClean="0"/>
              <a:t>имволикой </a:t>
            </a:r>
          </a:p>
          <a:p>
            <a:r>
              <a:rPr lang="ru-RU" dirty="0" smtClean="0"/>
              <a:t>р</a:t>
            </a:r>
            <a:r>
              <a:rPr lang="ru-RU" dirty="0" smtClean="0"/>
              <a:t>одного края, страны.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11-obrazovani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257030" cy="3187040"/>
          </a:xfrm>
          <a:prstGeom prst="rect">
            <a:avLst/>
          </a:prstGeom>
        </p:spPr>
      </p:pic>
      <p:pic>
        <p:nvPicPr>
          <p:cNvPr id="3" name="Рисунок 2" descr="vernisaj_predmet_razviv_sreda_1_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726922"/>
            <a:ext cx="5112568" cy="3834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332656"/>
            <a:ext cx="4279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Проведение ярмарок в национальных</a:t>
            </a:r>
          </a:p>
          <a:p>
            <a:r>
              <a:rPr lang="ru-RU" dirty="0" smtClean="0"/>
              <a:t>Костюмах.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861048"/>
            <a:ext cx="3474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Макет старинного быта:</a:t>
            </a:r>
          </a:p>
          <a:p>
            <a:r>
              <a:rPr lang="ru-RU" dirty="0" smtClean="0"/>
              <a:t>Крестьянской избы, комнаты –</a:t>
            </a:r>
          </a:p>
          <a:p>
            <a:r>
              <a:rPr lang="ru-RU" dirty="0" smtClean="0"/>
              <a:t>г</a:t>
            </a:r>
            <a:r>
              <a:rPr lang="ru-RU" dirty="0" smtClean="0"/>
              <a:t>орницы, крестьянского </a:t>
            </a:r>
          </a:p>
          <a:p>
            <a:r>
              <a:rPr lang="ru-RU" dirty="0" smtClean="0"/>
              <a:t>п</a:t>
            </a:r>
            <a:r>
              <a:rPr lang="ru-RU" dirty="0" smtClean="0"/>
              <a:t>одворья.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0b4afd77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0306"/>
            <a:ext cx="3888432" cy="5138285"/>
          </a:xfrm>
          <a:prstGeom prst="rect">
            <a:avLst/>
          </a:prstGeom>
        </p:spPr>
      </p:pic>
      <p:pic>
        <p:nvPicPr>
          <p:cNvPr id="3" name="Рисунок 2" descr="222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4403390" cy="5112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864" y="5805264"/>
            <a:ext cx="883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Куклы в национальных костюмах, русские игрушки – закрутки из соломы, ткани различных видов, обереги, куклы из деревянных чурбачков. </a:t>
            </a: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Воспитание у подрастающего поколения любви к своей стране, гордости за нее, необходимо. И если мы хотим, чтобы наши дети полюбили свою страну, свой город, нам нужно показать их с привлекательной стороны. Тем более нам есть чем гордится!!!!!  </a:t>
            </a:r>
            <a:endParaRPr lang="ru-RU" sz="2000" b="1" dirty="0"/>
          </a:p>
        </p:txBody>
      </p:sp>
      <p:pic>
        <p:nvPicPr>
          <p:cNvPr id="5" name="Содержимое 4" descr="img1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10452"/>
            <a:ext cx="5340350" cy="3998895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8911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44008" y="692696"/>
            <a:ext cx="139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Добрый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1412776"/>
            <a:ext cx="204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Отзывчивый 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27984" y="2132856"/>
            <a:ext cx="237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Внимательный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2924944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Способный к сопереживанию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3645024"/>
            <a:ext cx="144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Патриот 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57290" y="5214950"/>
            <a:ext cx="657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Уважительный к взрослым и  сверстникам 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929058" y="4357694"/>
            <a:ext cx="3593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Имеющий свое мнение 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956376" y="548680"/>
            <a:ext cx="920060" cy="588071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ребенок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636912"/>
            <a:ext cx="6407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smtClean="0">
                <a:solidFill>
                  <a:srgbClr val="00B050"/>
                </a:solidFill>
              </a:rPr>
              <a:t>Спасибо за внимание</a:t>
            </a:r>
            <a:endParaRPr lang="ru-RU" sz="48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5716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нравственное воспитание – </a:t>
            </a:r>
            <a:b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одна из линий развития дошкольника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sz="1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Нравственные чувства – совесть, долг, вера, ответственность, гражданственность, патриотизм.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Нравственный облик – терпение, кротость, милосердие.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Нравственное поведение – рассудительность, послушание.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Чувство патриотизма многогранно по содержанию. Это любовь к своей семье, родным местам, и гордость за свой народ, и ощущение своей неразрывности с окружающим миром, и желание сохранить и приумножить богатство своей страны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Picture 2" descr="C:\Users\Саша\Desktop\1212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970906"/>
            <a:ext cx="4643470" cy="364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b="1" dirty="0" smtClean="0"/>
              <a:t>Воспитание у ребенка любви и привязанности к своей семье, дому, детскому саду, улице, городу.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/>
              <a:t>Формирование бережного отношения к природе и всему живому.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/>
              <a:t>Воспитание уважения к труду.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/>
              <a:t>Развитие интереса к русским традициям и промыслам.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/>
              <a:t>Формирование элементарных знаний о правах человека.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/>
              <a:t>Расширение представлений о городах.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/>
              <a:t>Знакомство детей с символиками государства ( герб, флаг, гимн)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/>
              <a:t>Развитие чувства ответственности и гордости за страну.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/>
              <a:t>Формирование толерантности, чувства уважения к другим народам, их традициям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 descr="93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929066"/>
            <a:ext cx="3500462" cy="2626747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Реализовать работу по нравственно – патриотическому воспитанию помогает развивающая среда в группах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Содержание предметно – развивающей среды должно соответствовать интересам мальчиков и девочек, периодически изменятся, постоянно обогащаться, обеспечивать «зону ближайшего развития» детей: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</a:rPr>
              <a:t>Дидактические пособия,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</a:rPr>
              <a:t>План поселка,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</a:rPr>
              <a:t>Различные виды театра по русским народным сказкам,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</a:rPr>
              <a:t>Лабиринты, кроссворды на знание родного города, страны и ее символов,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</a:rPr>
              <a:t>Народные игры.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Предметно – развивающая среда по нравственно – патриотическому воспитанию 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6681aaeb47b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520" y="1556792"/>
            <a:ext cx="2576272" cy="3024336"/>
          </a:xfrm>
        </p:spPr>
      </p:pic>
      <p:pic>
        <p:nvPicPr>
          <p:cNvPr id="5" name="Рисунок 4" descr="Px5Jq-zJDq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340768"/>
            <a:ext cx="2248272" cy="4032448"/>
          </a:xfrm>
          <a:prstGeom prst="rect">
            <a:avLst/>
          </a:prstGeom>
        </p:spPr>
      </p:pic>
      <p:pic>
        <p:nvPicPr>
          <p:cNvPr id="6" name="Рисунок 5" descr="семь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257350"/>
            <a:ext cx="3096343" cy="2891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949280"/>
            <a:ext cx="847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Моя семья : фотографии членов семьи , генеалогическое древо, герб семьи.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5040560" cy="2592288"/>
          </a:xfrm>
          <a:prstGeom prst="rect">
            <a:avLst/>
          </a:prstGeo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48947"/>
            <a:ext cx="3672408" cy="3144349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32656"/>
            <a:ext cx="2753106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3068960"/>
            <a:ext cx="5347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Родной край, Малая родина: фотоматериалы, </a:t>
            </a:r>
          </a:p>
          <a:p>
            <a:r>
              <a:rPr lang="ru-RU" dirty="0" smtClean="0"/>
              <a:t>Знакомство с народным календарем, тематические папки, карта края, страны, знакомство с символикой страны, поселка. Макеты: «Наши предки», «Богатыри земли русской». Памятники. 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240033910_ist2_1407368_icons_emotions_kop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3299445" cy="3299445"/>
          </a:xfrm>
        </p:spPr>
      </p:pic>
      <p:pic>
        <p:nvPicPr>
          <p:cNvPr id="5" name="Рисунок 4" descr="0d0ad6f055bd9852bd5029cea8b82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88640"/>
            <a:ext cx="3888457" cy="2919334"/>
          </a:xfrm>
          <a:prstGeom prst="rect">
            <a:avLst/>
          </a:prstGeom>
        </p:spPr>
      </p:pic>
      <p:pic>
        <p:nvPicPr>
          <p:cNvPr id="6" name="Рисунок 5" descr="1331571013_titul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284984"/>
            <a:ext cx="2736304" cy="309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157192"/>
            <a:ext cx="4909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Уголок эмоционального состояния, правила</a:t>
            </a:r>
          </a:p>
          <a:p>
            <a:r>
              <a:rPr lang="ru-RU" dirty="0" smtClean="0"/>
              <a:t>Поведения : «Что такое хорошо – плохо».</a:t>
            </a:r>
          </a:p>
          <a:p>
            <a:r>
              <a:rPr lang="ru-RU" dirty="0" smtClean="0"/>
              <a:t>Характеристики профессий.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07-007-Razvivajuschaja-sreda-javljajas-odnim-iz-vazhnejshikh-faktorov-vospitan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239" y="188641"/>
            <a:ext cx="4835972" cy="3888432"/>
          </a:xfrm>
        </p:spPr>
      </p:pic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060848"/>
            <a:ext cx="3744416" cy="4219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33256"/>
            <a:ext cx="5488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Предметы народного декоративно – прикладного</a:t>
            </a:r>
          </a:p>
          <a:p>
            <a:r>
              <a:rPr lang="ru-RU" dirty="0" smtClean="0"/>
              <a:t>Искусства, знакомство с различными видами </a:t>
            </a:r>
            <a:endParaRPr lang="ru-RU" dirty="0" smtClean="0"/>
          </a:p>
          <a:p>
            <a:r>
              <a:rPr lang="ru-RU" dirty="0" smtClean="0"/>
              <a:t>Росписи предметов старинного быта.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1196752"/>
            <a:ext cx="3565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Макет родного поселка и место</a:t>
            </a:r>
          </a:p>
          <a:p>
            <a:r>
              <a:rPr lang="ru-RU" dirty="0" smtClean="0"/>
              <a:t>н</a:t>
            </a:r>
            <a:r>
              <a:rPr lang="ru-RU" dirty="0" smtClean="0"/>
              <a:t>ахождение детского сада.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305</TotalTime>
  <Words>521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воспитатель 1кв.категории МБДОУ – детский сад «Лучик»  Осипова В.В.</vt:lpstr>
      <vt:lpstr>нравственное воспитание –  одна из линий развития дошкольника</vt:lpstr>
      <vt:lpstr>Слайд 3</vt:lpstr>
      <vt:lpstr>Слайд 4</vt:lpstr>
      <vt:lpstr>Реализовать работу по нравственно – патриотическому воспитанию помогает развивающая среда в группах </vt:lpstr>
      <vt:lpstr>Предметно – развивающая среда по нравственно – патриотическому воспитанию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Василина</dc:creator>
  <cp:lastModifiedBy>Василина</cp:lastModifiedBy>
  <cp:revision>33</cp:revision>
  <dcterms:created xsi:type="dcterms:W3CDTF">2014-10-13T09:49:43Z</dcterms:created>
  <dcterms:modified xsi:type="dcterms:W3CDTF">2014-10-14T14:33:24Z</dcterms:modified>
</cp:coreProperties>
</file>