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AFD93-9D3B-4563-BD44-8BD3B9808D47}" type="doc">
      <dgm:prSet loTypeId="urn:microsoft.com/office/officeart/2005/8/layout/vProcess5" loCatId="process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F2A2CCD-6DCC-46D5-B69D-79F4A1DC62F1}">
      <dgm:prSet/>
      <dgm:spPr/>
      <dgm:t>
        <a:bodyPr/>
        <a:lstStyle/>
        <a:p>
          <a:r>
            <a:rPr lang="ru-RU" b="1" dirty="0"/>
            <a:t>В средней группе работа ведётся с понятийными сказочными историями, основанными на математических величинах и терминах .</a:t>
          </a:r>
        </a:p>
      </dgm:t>
    </dgm:pt>
    <dgm:pt modelId="{BD19D9B6-793F-4EF7-B07C-0F9272863A81}" type="parTrans" cxnId="{44309991-855B-464F-BE43-5BA02B2140F8}">
      <dgm:prSet/>
      <dgm:spPr/>
      <dgm:t>
        <a:bodyPr/>
        <a:lstStyle/>
        <a:p>
          <a:endParaRPr lang="ru-RU"/>
        </a:p>
      </dgm:t>
    </dgm:pt>
    <dgm:pt modelId="{05508E57-AE47-4D65-88C3-3071486B3CE1}" type="sibTrans" cxnId="{44309991-855B-464F-BE43-5BA02B2140F8}">
      <dgm:prSet/>
      <dgm:spPr/>
      <dgm:t>
        <a:bodyPr/>
        <a:lstStyle/>
        <a:p>
          <a:endParaRPr lang="ru-RU"/>
        </a:p>
      </dgm:t>
    </dgm:pt>
    <dgm:pt modelId="{8DBFCDDF-77FD-42C4-B7C7-E48F94146F82}">
      <dgm:prSet/>
      <dgm:spPr/>
      <dgm:t>
        <a:bodyPr/>
        <a:lstStyle/>
        <a:p>
          <a:r>
            <a:rPr lang="ru-RU" b="1" dirty="0"/>
            <a:t>В младшей группе детского сада используются геометрические и цифровые сказки для формирования представлений о геометрических фигурах и знакомства с цифрами.</a:t>
          </a:r>
        </a:p>
      </dgm:t>
    </dgm:pt>
    <dgm:pt modelId="{5617062A-9DD5-40AA-B692-F05F3AD001A4}" type="parTrans" cxnId="{1970D261-9213-4F1C-85BA-971B672B24BA}">
      <dgm:prSet/>
      <dgm:spPr/>
      <dgm:t>
        <a:bodyPr/>
        <a:lstStyle/>
        <a:p>
          <a:endParaRPr lang="ru-RU"/>
        </a:p>
      </dgm:t>
    </dgm:pt>
    <dgm:pt modelId="{98056F1D-E47E-444A-BC93-CD7BE5A9BE81}" type="sibTrans" cxnId="{1970D261-9213-4F1C-85BA-971B672B24BA}">
      <dgm:prSet/>
      <dgm:spPr/>
      <dgm:t>
        <a:bodyPr/>
        <a:lstStyle/>
        <a:p>
          <a:endParaRPr lang="ru-RU"/>
        </a:p>
      </dgm:t>
    </dgm:pt>
    <dgm:pt modelId="{F1E38916-30CE-4C23-849C-4C356F880B51}">
      <dgm:prSet/>
      <dgm:spPr/>
      <dgm:t>
        <a:bodyPr/>
        <a:lstStyle/>
        <a:p>
          <a:r>
            <a:rPr lang="ru-RU" b="1" dirty="0"/>
            <a:t>А в старшей группе детского сада для подготовки к школе сказки уже носят комплексный характер, то есть закрепляют материал и объединяют в одно целое несколько понятий </a:t>
          </a:r>
        </a:p>
      </dgm:t>
    </dgm:pt>
    <dgm:pt modelId="{83FC1804-21F9-4E4C-A52A-4CBAB78FE9A9}" type="parTrans" cxnId="{AE279B6D-B097-4F26-9D4E-2667FDCE92EF}">
      <dgm:prSet/>
      <dgm:spPr/>
      <dgm:t>
        <a:bodyPr/>
        <a:lstStyle/>
        <a:p>
          <a:endParaRPr lang="ru-RU"/>
        </a:p>
      </dgm:t>
    </dgm:pt>
    <dgm:pt modelId="{27DA3012-91C1-4CD0-A1ED-026E6BD1D728}" type="sibTrans" cxnId="{AE279B6D-B097-4F26-9D4E-2667FDCE92EF}">
      <dgm:prSet/>
      <dgm:spPr/>
      <dgm:t>
        <a:bodyPr/>
        <a:lstStyle/>
        <a:p>
          <a:endParaRPr lang="ru-RU"/>
        </a:p>
      </dgm:t>
    </dgm:pt>
    <dgm:pt modelId="{CFD5C6AB-E57B-42AE-A1C6-B85C7CD30954}" type="pres">
      <dgm:prSet presAssocID="{603AFD93-9D3B-4563-BD44-8BD3B9808D47}" presName="outerComposite" presStyleCnt="0">
        <dgm:presLayoutVars>
          <dgm:chMax val="5"/>
          <dgm:dir/>
          <dgm:resizeHandles val="exact"/>
        </dgm:presLayoutVars>
      </dgm:prSet>
      <dgm:spPr/>
    </dgm:pt>
    <dgm:pt modelId="{975C1E46-179A-43CE-A162-44C5EAFA92D9}" type="pres">
      <dgm:prSet presAssocID="{603AFD93-9D3B-4563-BD44-8BD3B9808D47}" presName="dummyMaxCanvas" presStyleCnt="0">
        <dgm:presLayoutVars/>
      </dgm:prSet>
      <dgm:spPr/>
    </dgm:pt>
    <dgm:pt modelId="{C12F564D-4226-4EC3-B058-C7A90DB1B391}" type="pres">
      <dgm:prSet presAssocID="{603AFD93-9D3B-4563-BD44-8BD3B9808D47}" presName="ThreeNodes_1" presStyleLbl="node1" presStyleIdx="0" presStyleCnt="3">
        <dgm:presLayoutVars>
          <dgm:bulletEnabled val="1"/>
        </dgm:presLayoutVars>
      </dgm:prSet>
      <dgm:spPr/>
    </dgm:pt>
    <dgm:pt modelId="{DAE9AFD1-DD2F-4F2D-994A-73D118335B40}" type="pres">
      <dgm:prSet presAssocID="{603AFD93-9D3B-4563-BD44-8BD3B9808D47}" presName="ThreeNodes_2" presStyleLbl="node1" presStyleIdx="1" presStyleCnt="3">
        <dgm:presLayoutVars>
          <dgm:bulletEnabled val="1"/>
        </dgm:presLayoutVars>
      </dgm:prSet>
      <dgm:spPr/>
    </dgm:pt>
    <dgm:pt modelId="{4A542899-7C64-41CE-A922-7D39C9FAE710}" type="pres">
      <dgm:prSet presAssocID="{603AFD93-9D3B-4563-BD44-8BD3B9808D47}" presName="ThreeNodes_3" presStyleLbl="node1" presStyleIdx="2" presStyleCnt="3">
        <dgm:presLayoutVars>
          <dgm:bulletEnabled val="1"/>
        </dgm:presLayoutVars>
      </dgm:prSet>
      <dgm:spPr/>
    </dgm:pt>
    <dgm:pt modelId="{71C92EC2-F39F-4444-A997-23F568084EE6}" type="pres">
      <dgm:prSet presAssocID="{603AFD93-9D3B-4563-BD44-8BD3B9808D47}" presName="ThreeConn_1-2" presStyleLbl="fgAccFollowNode1" presStyleIdx="0" presStyleCnt="2">
        <dgm:presLayoutVars>
          <dgm:bulletEnabled val="1"/>
        </dgm:presLayoutVars>
      </dgm:prSet>
      <dgm:spPr/>
    </dgm:pt>
    <dgm:pt modelId="{848D94DF-DFD8-4C97-8921-CDA198A2760F}" type="pres">
      <dgm:prSet presAssocID="{603AFD93-9D3B-4563-BD44-8BD3B9808D47}" presName="ThreeConn_2-3" presStyleLbl="fgAccFollowNode1" presStyleIdx="1" presStyleCnt="2">
        <dgm:presLayoutVars>
          <dgm:bulletEnabled val="1"/>
        </dgm:presLayoutVars>
      </dgm:prSet>
      <dgm:spPr/>
    </dgm:pt>
    <dgm:pt modelId="{ABD10DD7-B1EE-46B4-AD9E-796E89E612BA}" type="pres">
      <dgm:prSet presAssocID="{603AFD93-9D3B-4563-BD44-8BD3B9808D47}" presName="ThreeNodes_1_text" presStyleLbl="node1" presStyleIdx="2" presStyleCnt="3">
        <dgm:presLayoutVars>
          <dgm:bulletEnabled val="1"/>
        </dgm:presLayoutVars>
      </dgm:prSet>
      <dgm:spPr/>
    </dgm:pt>
    <dgm:pt modelId="{1B07DA74-2416-46BA-9258-56162A2D0977}" type="pres">
      <dgm:prSet presAssocID="{603AFD93-9D3B-4563-BD44-8BD3B9808D47}" presName="ThreeNodes_2_text" presStyleLbl="node1" presStyleIdx="2" presStyleCnt="3">
        <dgm:presLayoutVars>
          <dgm:bulletEnabled val="1"/>
        </dgm:presLayoutVars>
      </dgm:prSet>
      <dgm:spPr/>
    </dgm:pt>
    <dgm:pt modelId="{4CADF0EA-AC26-43D4-9511-9299AE44D5F9}" type="pres">
      <dgm:prSet presAssocID="{603AFD93-9D3B-4563-BD44-8BD3B9808D4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FFFA11-4DBF-460F-A52C-EAC10332B570}" type="presOf" srcId="{98056F1D-E47E-444A-BC93-CD7BE5A9BE81}" destId="{71C92EC2-F39F-4444-A997-23F568084EE6}" srcOrd="0" destOrd="0" presId="urn:microsoft.com/office/officeart/2005/8/layout/vProcess5"/>
    <dgm:cxn modelId="{1970D261-9213-4F1C-85BA-971B672B24BA}" srcId="{603AFD93-9D3B-4563-BD44-8BD3B9808D47}" destId="{8DBFCDDF-77FD-42C4-B7C7-E48F94146F82}" srcOrd="0" destOrd="0" parTransId="{5617062A-9DD5-40AA-B692-F05F3AD001A4}" sibTransId="{98056F1D-E47E-444A-BC93-CD7BE5A9BE81}"/>
    <dgm:cxn modelId="{63CDE447-9D2F-4B76-AEAC-3BCED4713129}" type="presOf" srcId="{EF2A2CCD-6DCC-46D5-B69D-79F4A1DC62F1}" destId="{DAE9AFD1-DD2F-4F2D-994A-73D118335B40}" srcOrd="0" destOrd="0" presId="urn:microsoft.com/office/officeart/2005/8/layout/vProcess5"/>
    <dgm:cxn modelId="{7B5D4B68-EF1A-4596-886E-3D13B2D921E0}" type="presOf" srcId="{8DBFCDDF-77FD-42C4-B7C7-E48F94146F82}" destId="{C12F564D-4226-4EC3-B058-C7A90DB1B391}" srcOrd="0" destOrd="0" presId="urn:microsoft.com/office/officeart/2005/8/layout/vProcess5"/>
    <dgm:cxn modelId="{C7ABEF4C-5E55-42C7-B865-14C67E892343}" type="presOf" srcId="{8DBFCDDF-77FD-42C4-B7C7-E48F94146F82}" destId="{ABD10DD7-B1EE-46B4-AD9E-796E89E612BA}" srcOrd="1" destOrd="0" presId="urn:microsoft.com/office/officeart/2005/8/layout/vProcess5"/>
    <dgm:cxn modelId="{AE279B6D-B097-4F26-9D4E-2667FDCE92EF}" srcId="{603AFD93-9D3B-4563-BD44-8BD3B9808D47}" destId="{F1E38916-30CE-4C23-849C-4C356F880B51}" srcOrd="2" destOrd="0" parTransId="{83FC1804-21F9-4E4C-A52A-4CBAB78FE9A9}" sibTransId="{27DA3012-91C1-4CD0-A1ED-026E6BD1D728}"/>
    <dgm:cxn modelId="{B1DCD578-CE7C-4C6C-8ED8-448C053C3D74}" type="presOf" srcId="{603AFD93-9D3B-4563-BD44-8BD3B9808D47}" destId="{CFD5C6AB-E57B-42AE-A1C6-B85C7CD30954}" srcOrd="0" destOrd="0" presId="urn:microsoft.com/office/officeart/2005/8/layout/vProcess5"/>
    <dgm:cxn modelId="{A6FA727C-B29F-423B-9E31-9213B43B75A1}" type="presOf" srcId="{05508E57-AE47-4D65-88C3-3071486B3CE1}" destId="{848D94DF-DFD8-4C97-8921-CDA198A2760F}" srcOrd="0" destOrd="0" presId="urn:microsoft.com/office/officeart/2005/8/layout/vProcess5"/>
    <dgm:cxn modelId="{4ADFA68C-58F5-4EE1-AD4F-55D270B4D0CF}" type="presOf" srcId="{F1E38916-30CE-4C23-849C-4C356F880B51}" destId="{4A542899-7C64-41CE-A922-7D39C9FAE710}" srcOrd="0" destOrd="0" presId="urn:microsoft.com/office/officeart/2005/8/layout/vProcess5"/>
    <dgm:cxn modelId="{44309991-855B-464F-BE43-5BA02B2140F8}" srcId="{603AFD93-9D3B-4563-BD44-8BD3B9808D47}" destId="{EF2A2CCD-6DCC-46D5-B69D-79F4A1DC62F1}" srcOrd="1" destOrd="0" parTransId="{BD19D9B6-793F-4EF7-B07C-0F9272863A81}" sibTransId="{05508E57-AE47-4D65-88C3-3071486B3CE1}"/>
    <dgm:cxn modelId="{8264A1C7-BF0F-42B9-9299-EA48482F3DD8}" type="presOf" srcId="{EF2A2CCD-6DCC-46D5-B69D-79F4A1DC62F1}" destId="{1B07DA74-2416-46BA-9258-56162A2D0977}" srcOrd="1" destOrd="0" presId="urn:microsoft.com/office/officeart/2005/8/layout/vProcess5"/>
    <dgm:cxn modelId="{DBA573FF-A4E6-4D8C-8CB5-973431C93B0C}" type="presOf" srcId="{F1E38916-30CE-4C23-849C-4C356F880B51}" destId="{4CADF0EA-AC26-43D4-9511-9299AE44D5F9}" srcOrd="1" destOrd="0" presId="urn:microsoft.com/office/officeart/2005/8/layout/vProcess5"/>
    <dgm:cxn modelId="{1932CCEC-AD5F-41EE-8769-DFA8B66BA915}" type="presParOf" srcId="{CFD5C6AB-E57B-42AE-A1C6-B85C7CD30954}" destId="{975C1E46-179A-43CE-A162-44C5EAFA92D9}" srcOrd="0" destOrd="0" presId="urn:microsoft.com/office/officeart/2005/8/layout/vProcess5"/>
    <dgm:cxn modelId="{78BB1BDA-DFD4-400C-8615-E2F3AC2F67CF}" type="presParOf" srcId="{CFD5C6AB-E57B-42AE-A1C6-B85C7CD30954}" destId="{C12F564D-4226-4EC3-B058-C7A90DB1B391}" srcOrd="1" destOrd="0" presId="urn:microsoft.com/office/officeart/2005/8/layout/vProcess5"/>
    <dgm:cxn modelId="{C2DC773B-A40D-4AE7-8271-D1468E11F3E8}" type="presParOf" srcId="{CFD5C6AB-E57B-42AE-A1C6-B85C7CD30954}" destId="{DAE9AFD1-DD2F-4F2D-994A-73D118335B40}" srcOrd="2" destOrd="0" presId="urn:microsoft.com/office/officeart/2005/8/layout/vProcess5"/>
    <dgm:cxn modelId="{90F971B0-27A0-4696-B789-0DCAEF712D59}" type="presParOf" srcId="{CFD5C6AB-E57B-42AE-A1C6-B85C7CD30954}" destId="{4A542899-7C64-41CE-A922-7D39C9FAE710}" srcOrd="3" destOrd="0" presId="urn:microsoft.com/office/officeart/2005/8/layout/vProcess5"/>
    <dgm:cxn modelId="{C5E838CA-2817-4DCD-9A7B-E0C948C4A56B}" type="presParOf" srcId="{CFD5C6AB-E57B-42AE-A1C6-B85C7CD30954}" destId="{71C92EC2-F39F-4444-A997-23F568084EE6}" srcOrd="4" destOrd="0" presId="urn:microsoft.com/office/officeart/2005/8/layout/vProcess5"/>
    <dgm:cxn modelId="{2A47E57A-75BF-427E-BAAA-30688AA70E90}" type="presParOf" srcId="{CFD5C6AB-E57B-42AE-A1C6-B85C7CD30954}" destId="{848D94DF-DFD8-4C97-8921-CDA198A2760F}" srcOrd="5" destOrd="0" presId="urn:microsoft.com/office/officeart/2005/8/layout/vProcess5"/>
    <dgm:cxn modelId="{3C0C2220-CAE8-4416-B4DE-485638A7F97B}" type="presParOf" srcId="{CFD5C6AB-E57B-42AE-A1C6-B85C7CD30954}" destId="{ABD10DD7-B1EE-46B4-AD9E-796E89E612BA}" srcOrd="6" destOrd="0" presId="urn:microsoft.com/office/officeart/2005/8/layout/vProcess5"/>
    <dgm:cxn modelId="{721E22AD-C7B5-463A-846C-85F32A87CB60}" type="presParOf" srcId="{CFD5C6AB-E57B-42AE-A1C6-B85C7CD30954}" destId="{1B07DA74-2416-46BA-9258-56162A2D0977}" srcOrd="7" destOrd="0" presId="urn:microsoft.com/office/officeart/2005/8/layout/vProcess5"/>
    <dgm:cxn modelId="{06EFA95C-E406-43D7-912C-EE452D9B080F}" type="presParOf" srcId="{CFD5C6AB-E57B-42AE-A1C6-B85C7CD30954}" destId="{4CADF0EA-AC26-43D4-9511-9299AE44D5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564D-4226-4EC3-B058-C7A90DB1B391}">
      <dsp:nvSpPr>
        <dsp:cNvPr id="0" name=""/>
        <dsp:cNvSpPr/>
      </dsp:nvSpPr>
      <dsp:spPr>
        <a:xfrm>
          <a:off x="0" y="0"/>
          <a:ext cx="4936772" cy="1003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В младшей группе детского сада используются геометрические и цифровые сказки для формирования представлений о геометрических фигурах и знакомства с цифрами.</a:t>
          </a:r>
        </a:p>
      </dsp:txBody>
      <dsp:txXfrm>
        <a:off x="29382" y="29382"/>
        <a:ext cx="3854267" cy="944412"/>
      </dsp:txXfrm>
    </dsp:sp>
    <dsp:sp modelId="{DAE9AFD1-DD2F-4F2D-994A-73D118335B40}">
      <dsp:nvSpPr>
        <dsp:cNvPr id="0" name=""/>
        <dsp:cNvSpPr/>
      </dsp:nvSpPr>
      <dsp:spPr>
        <a:xfrm>
          <a:off x="435597" y="1170372"/>
          <a:ext cx="4936772" cy="1003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В средней группе работа ведётся с понятийными сказочными историями, основанными на математических величинах и терминах .</a:t>
          </a:r>
        </a:p>
      </dsp:txBody>
      <dsp:txXfrm>
        <a:off x="464979" y="1199754"/>
        <a:ext cx="3790346" cy="944412"/>
      </dsp:txXfrm>
    </dsp:sp>
    <dsp:sp modelId="{4A542899-7C64-41CE-A922-7D39C9FAE710}">
      <dsp:nvSpPr>
        <dsp:cNvPr id="0" name=""/>
        <dsp:cNvSpPr/>
      </dsp:nvSpPr>
      <dsp:spPr>
        <a:xfrm>
          <a:off x="871195" y="2340744"/>
          <a:ext cx="4936772" cy="1003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А в старшей группе детского сада для подготовки к школе сказки уже носят комплексный характер, то есть закрепляют материал и объединяют в одно целое несколько понятий </a:t>
          </a:r>
        </a:p>
      </dsp:txBody>
      <dsp:txXfrm>
        <a:off x="900577" y="2370126"/>
        <a:ext cx="3790346" cy="944412"/>
      </dsp:txXfrm>
    </dsp:sp>
    <dsp:sp modelId="{71C92EC2-F39F-4444-A997-23F568084EE6}">
      <dsp:nvSpPr>
        <dsp:cNvPr id="0" name=""/>
        <dsp:cNvSpPr/>
      </dsp:nvSpPr>
      <dsp:spPr>
        <a:xfrm>
          <a:off x="4284708" y="760741"/>
          <a:ext cx="652064" cy="65206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431422" y="760741"/>
        <a:ext cx="358636" cy="490678"/>
      </dsp:txXfrm>
    </dsp:sp>
    <dsp:sp modelId="{848D94DF-DFD8-4C97-8921-CDA198A2760F}">
      <dsp:nvSpPr>
        <dsp:cNvPr id="0" name=""/>
        <dsp:cNvSpPr/>
      </dsp:nvSpPr>
      <dsp:spPr>
        <a:xfrm>
          <a:off x="4720306" y="1924425"/>
          <a:ext cx="652064" cy="65206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867020" y="1924425"/>
        <a:ext cx="358636" cy="49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6E39-B398-43BB-9CEB-324DF5D15900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B4D9-8651-4BCA-8F31-6E6F6FFF3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idagogos.com/wp-content/uploads/2017/06/figurki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70873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077072"/>
            <a:ext cx="3592488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МКДОУ – детский сад «Лучик»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воспитатель: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Осипова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Василина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Васильевна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Математическая сказка в познавательном развитии 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младших дошкольников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Математическая сказка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это повествование сказочного содержания, раскрывающее для ребёнка мир математических понятий, а также развивающее логическое мышление и познавательную функцию через осмысление сюжета истории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C:\Users\1\Desktop\99383569_large_5111852_152__obloj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652213" cy="20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36912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Цели и задачи математических сказок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разных этапах обучения дошкольников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2920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Математическая сказка на занятиях с дошкольниками, это приём, который помогает сформировать элементарный понятийный аппарат для дальнейшего обучения в школе; обучить малыша грамотно и кратко формулировать свои мысли; обратить внимание на некоторые аспекты речевой работы с ребёнком.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556792"/>
          <a:ext cx="5807968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782BF-DDFD-44A9-91D7-DB5EABB15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31" y="4471604"/>
            <a:ext cx="3245093" cy="243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F39BE-1CD8-4862-A95E-CFC036053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91" y="15244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AE8541-FCFA-42FE-8DE2-CDCB8D30B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9" y="1692276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При изучении математических сказок необходимо учитывать: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возраст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уровень подготовки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режим дня (предпочтительно, использовать сказки в первой половине дня);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эмоциональное состояние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дозировку математических сказок.</a:t>
            </a:r>
          </a:p>
        </p:txBody>
      </p:sp>
      <p:pic>
        <p:nvPicPr>
          <p:cNvPr id="5" name="Рисунок 4" descr="C:\Users\1\Desktop\im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\Desktop\РМО 31.01. Осипова\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97152"/>
            <a:ext cx="2861945" cy="18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CDD259-EFA8-410D-BDF4-4F8E1A06AC67}"/>
              </a:ext>
            </a:extLst>
          </p:cNvPr>
          <p:cNvSpPr/>
          <p:nvPr/>
        </p:nvSpPr>
        <p:spPr>
          <a:xfrm>
            <a:off x="457200" y="476672"/>
            <a:ext cx="64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«Аня и Яна».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Однажды Аня и Яна пошли в лес. В лесу они нашли много ягод. Сложили они ягоды в одну корзину, и пошли домой.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1.Сколько ягод девочки нашли в лесу?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2.Сколько корзин у них было?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«Бабочка».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Вдали Ваня увидел красивую бабочку. Совсем близко от него стоял сачок. Схватил Ваня сачок хотел было бабочку поймать, да видит, бабочка раз и улетела.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Где Ваня увидел бабочку?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Где находился сачок?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02" y="-31334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Длинный - короткий</a:t>
            </a:r>
          </a:p>
        </p:txBody>
      </p:sp>
      <p:pic>
        <p:nvPicPr>
          <p:cNvPr id="5" name="Рисунок 4" descr="C:\Users\1\Desktop\РМО 31.01. Осипова\veselye-cifry-425x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81128"/>
            <a:ext cx="287491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88CC90-0B8B-4C70-8A29-4048EC78DD78}"/>
              </a:ext>
            </a:extLst>
          </p:cNvPr>
          <p:cNvSpPr/>
          <p:nvPr/>
        </p:nvSpPr>
        <p:spPr>
          <a:xfrm>
            <a:off x="457200" y="1196753"/>
            <a:ext cx="76431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Цели: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познакомить детей с начальными понятиями измерения расстояния, развивать навыки сравнения, тренировать образное мышление, речь, воспитывать навыки работы в группе (если речь идёт о групповом занятии).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показать на примере разницу между понятиями «длинный-короткий», «долго-быстро» и их взаимосвязи в отношении измерения расстояний между объектами, развивать логический подход к решению практических примеров (выбора короткого пути к тому или иному объекту).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Плоский и объемный</a:t>
            </a:r>
          </a:p>
        </p:txBody>
      </p:sp>
      <p:pic>
        <p:nvPicPr>
          <p:cNvPr id="4" name="Рисунок 3" descr="Фигурк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949" y="5132535"/>
            <a:ext cx="2168713" cy="14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E2AE84-B42A-442D-BA92-FF5E47506B78}"/>
              </a:ext>
            </a:extLst>
          </p:cNvPr>
          <p:cNvSpPr/>
          <p:nvPr/>
        </p:nvSpPr>
        <p:spPr>
          <a:xfrm>
            <a:off x="457200" y="1242991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Цели: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познакомить ребят с понятиями объёма, развивать навыки сравнения объектов, тренировать логическое и образное мышление, речь, воспитывать навык работы в группе.</a:t>
            </a:r>
          </a:p>
          <a:p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 Задачи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показать на примере кома теста разницу между объёмным и плоским, тренировать умение классифицировать окружающие предметы по этому признаку, дополнять ответы товарищей.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CKQ3U4T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Математическими сказками можно разнообразить занятия с малышом. Эти забавные и поучительные истории, решая задачи математического образования, также помогают в морально-нравственном воспитании подрастающего поколения. Детям прививаются понятия о чувстве долга, понятиях добра и зла на доступных в этом возрасте языке образов и характере ситуаций.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472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 </vt:lpstr>
      <vt:lpstr>Математическая сказка — это повествование сказочного содержания, раскрывающее для ребёнка мир математических понятий, а также развивающее логическое мышление и познавательную функцию через осмысление сюжета истории </vt:lpstr>
      <vt:lpstr>Цели и задачи математических сказок  на разных этапах обучения дошкольников</vt:lpstr>
      <vt:lpstr>Презентация PowerPoint</vt:lpstr>
      <vt:lpstr>При изучении математических сказок необходимо учитывать:</vt:lpstr>
      <vt:lpstr>Презентация PowerPoint</vt:lpstr>
      <vt:lpstr>Длинный - короткий</vt:lpstr>
      <vt:lpstr>Плоский и объемный</vt:lpstr>
      <vt:lpstr>Математическими сказками можно разнообразить занятия с малышом. Эти забавные и поучительные истории, решая задачи математического образования, также помогают в морально-нравственном воспитании подрастающего поколения. Детям прививаются понятия о чувстве долга, понятиях добра и зла на доступных в этом возрасте языке образов и характере ситуаций.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12</cp:revision>
  <dcterms:created xsi:type="dcterms:W3CDTF">2018-01-29T02:52:23Z</dcterms:created>
  <dcterms:modified xsi:type="dcterms:W3CDTF">2018-01-29T12:02:35Z</dcterms:modified>
</cp:coreProperties>
</file>